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4"/>
    <p:sldMasterId id="2147483668" r:id="rId5"/>
    <p:sldMasterId id="2147483680" r:id="rId6"/>
  </p:sldMasterIdLst>
  <p:notesMasterIdLst>
    <p:notesMasterId r:id="rId31"/>
  </p:notesMasterIdLst>
  <p:sldIdLst>
    <p:sldId id="284" r:id="rId7"/>
    <p:sldId id="409" r:id="rId8"/>
    <p:sldId id="258" r:id="rId9"/>
    <p:sldId id="458" r:id="rId10"/>
    <p:sldId id="471" r:id="rId11"/>
    <p:sldId id="460" r:id="rId12"/>
    <p:sldId id="470" r:id="rId13"/>
    <p:sldId id="474" r:id="rId14"/>
    <p:sldId id="487" r:id="rId15"/>
    <p:sldId id="472" r:id="rId16"/>
    <p:sldId id="473" r:id="rId17"/>
    <p:sldId id="475" r:id="rId18"/>
    <p:sldId id="485" r:id="rId19"/>
    <p:sldId id="486" r:id="rId20"/>
    <p:sldId id="477" r:id="rId21"/>
    <p:sldId id="479" r:id="rId22"/>
    <p:sldId id="478" r:id="rId23"/>
    <p:sldId id="480" r:id="rId24"/>
    <p:sldId id="481" r:id="rId25"/>
    <p:sldId id="484" r:id="rId26"/>
    <p:sldId id="279" r:id="rId27"/>
    <p:sldId id="469" r:id="rId28"/>
    <p:sldId id="466" r:id="rId29"/>
    <p:sldId id="27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098BFD7-1A17-4865-8CF6-6B55092227E3}">
          <p14:sldIdLst>
            <p14:sldId id="284"/>
            <p14:sldId id="409"/>
          </p14:sldIdLst>
        </p14:section>
        <p14:section name="Background" id="{1D532BE0-6FA3-498F-8F59-FD837D7868B3}">
          <p14:sldIdLst>
            <p14:sldId id="258"/>
            <p14:sldId id="458"/>
            <p14:sldId id="471"/>
          </p14:sldIdLst>
        </p14:section>
        <p14:section name="Our Programme" id="{C1E8A72A-5C6F-4CAC-8949-7227258E8E65}">
          <p14:sldIdLst>
            <p14:sldId id="460"/>
            <p14:sldId id="470"/>
          </p14:sldIdLst>
        </p14:section>
        <p14:section name="Our Cohorts" id="{072C6167-12D1-40C2-889B-CBE99AC5C72C}">
          <p14:sldIdLst>
            <p14:sldId id="474"/>
            <p14:sldId id="487"/>
            <p14:sldId id="472"/>
          </p14:sldIdLst>
        </p14:section>
        <p14:section name="The Prep Period" id="{317B4605-8305-48DE-93F1-866FA63D7674}">
          <p14:sldIdLst>
            <p14:sldId id="473"/>
          </p14:sldIdLst>
        </p14:section>
        <p14:section name="Funding" id="{31874749-4592-4CD4-BCED-B7BF6B2D7185}">
          <p14:sldIdLst>
            <p14:sldId id="475"/>
            <p14:sldId id="485"/>
            <p14:sldId id="486"/>
          </p14:sldIdLst>
        </p14:section>
        <p14:section name="Recruitment" id="{0126BA3C-F54D-4684-B782-4F4D847B5171}">
          <p14:sldIdLst>
            <p14:sldId id="477"/>
            <p14:sldId id="479"/>
            <p14:sldId id="478"/>
            <p14:sldId id="480"/>
            <p14:sldId id="481"/>
            <p14:sldId id="484"/>
            <p14:sldId id="279"/>
            <p14:sldId id="469"/>
            <p14:sldId id="466"/>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Lewis" initials="EL" lastIdx="2" clrIdx="0">
    <p:extLst>
      <p:ext uri="{19B8F6BF-5375-455C-9EA6-DF929625EA0E}">
        <p15:presenceInfo xmlns:p15="http://schemas.microsoft.com/office/powerpoint/2012/main" userId="S::LewisE35@cardiff.ac.uk::0f527a97-c873-467a-afd7-afcee9a63f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5" autoAdjust="0"/>
    <p:restoredTop sz="54521" autoAdjust="0"/>
  </p:normalViewPr>
  <p:slideViewPr>
    <p:cSldViewPr snapToGrid="0">
      <p:cViewPr varScale="1">
        <p:scale>
          <a:sx n="111" d="100"/>
          <a:sy n="111" d="100"/>
        </p:scale>
        <p:origin x="4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79D8E-800E-46CB-8361-4C719C9ADBE5}"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F891A15C-1FB5-47EE-89EA-4E0110341004}">
      <dgm:prSet phldrT="[Text]"/>
      <dgm:spPr>
        <a:ln>
          <a:noFill/>
        </a:ln>
      </dgm:spPr>
      <dgm:t>
        <a:bodyPr/>
        <a:lstStyle/>
        <a:p>
          <a:r>
            <a:rPr lang="en-US" dirty="0"/>
            <a:t>Project recruitment</a:t>
          </a:r>
        </a:p>
      </dgm:t>
    </dgm:pt>
    <dgm:pt modelId="{91208D13-76F7-43C6-BD51-4DFBFBC70186}" type="parTrans" cxnId="{74D40317-D64B-4520-8346-D052FF08AC19}">
      <dgm:prSet/>
      <dgm:spPr/>
      <dgm:t>
        <a:bodyPr/>
        <a:lstStyle/>
        <a:p>
          <a:endParaRPr lang="en-US"/>
        </a:p>
      </dgm:t>
    </dgm:pt>
    <dgm:pt modelId="{3E0874A2-9E4C-4F19-A1BB-00F3D5AF4A0C}" type="sibTrans" cxnId="{74D40317-D64B-4520-8346-D052FF08AC19}">
      <dgm:prSet/>
      <dgm:spPr/>
      <dgm:t>
        <a:bodyPr/>
        <a:lstStyle/>
        <a:p>
          <a:endParaRPr lang="en-US"/>
        </a:p>
      </dgm:t>
    </dgm:pt>
    <dgm:pt modelId="{9A86C003-1FDA-407E-AB53-88539D41D683}">
      <dgm:prSet phldrT="[Text]" custT="1"/>
      <dgm:spPr>
        <a:ln>
          <a:noFill/>
        </a:ln>
      </dgm:spPr>
      <dgm:t>
        <a:bodyPr/>
        <a:lstStyle/>
        <a:p>
          <a:pPr algn="just"/>
          <a:r>
            <a:rPr lang="en-US" sz="1500" dirty="0"/>
            <a:t>Lead supervisors submit project proposals through an online survey</a:t>
          </a:r>
        </a:p>
      </dgm:t>
    </dgm:pt>
    <dgm:pt modelId="{3A6DE8BB-7823-45AF-A7FF-4D75C093B8B2}" type="parTrans" cxnId="{AB52BA7F-7066-4FFE-8621-EB5AC28D0743}">
      <dgm:prSet/>
      <dgm:spPr/>
      <dgm:t>
        <a:bodyPr/>
        <a:lstStyle/>
        <a:p>
          <a:endParaRPr lang="en-US"/>
        </a:p>
      </dgm:t>
    </dgm:pt>
    <dgm:pt modelId="{4CA01C86-A8FF-4429-8B5E-B5807AFA3BCB}" type="sibTrans" cxnId="{AB52BA7F-7066-4FFE-8621-EB5AC28D0743}">
      <dgm:prSet/>
      <dgm:spPr/>
      <dgm:t>
        <a:bodyPr/>
        <a:lstStyle/>
        <a:p>
          <a:endParaRPr lang="en-US"/>
        </a:p>
      </dgm:t>
    </dgm:pt>
    <dgm:pt modelId="{722CD49F-4D81-4626-9E5E-49DA47AB6E41}">
      <dgm:prSet phldrT="[Text]" custT="1"/>
      <dgm:spPr>
        <a:ln>
          <a:noFill/>
        </a:ln>
      </dgm:spPr>
      <dgm:t>
        <a:bodyPr/>
        <a:lstStyle/>
        <a:p>
          <a:pPr algn="just" rtl="0"/>
          <a:r>
            <a:rPr lang="en-US" sz="1500" dirty="0"/>
            <a:t>Review &amp; selection of projects to advertise</a:t>
          </a:r>
          <a:r>
            <a:rPr lang="en-US" sz="1500" dirty="0">
              <a:latin typeface="Calibri Light" panose="020F0302020204030204"/>
            </a:rPr>
            <a:t> </a:t>
          </a:r>
          <a:r>
            <a:rPr lang="en-US" sz="1500" dirty="0"/>
            <a:t>by research theme panels</a:t>
          </a:r>
        </a:p>
      </dgm:t>
    </dgm:pt>
    <dgm:pt modelId="{FCE14A25-5B7A-438B-8B72-0C5B5E359B90}" type="parTrans" cxnId="{1EF58481-60FA-411D-A7EF-6AB260EFD310}">
      <dgm:prSet/>
      <dgm:spPr/>
      <dgm:t>
        <a:bodyPr/>
        <a:lstStyle/>
        <a:p>
          <a:endParaRPr lang="en-US"/>
        </a:p>
      </dgm:t>
    </dgm:pt>
    <dgm:pt modelId="{212C0CC2-D0B5-4243-954C-261A73E4F92D}" type="sibTrans" cxnId="{1EF58481-60FA-411D-A7EF-6AB260EFD310}">
      <dgm:prSet/>
      <dgm:spPr/>
      <dgm:t>
        <a:bodyPr/>
        <a:lstStyle/>
        <a:p>
          <a:endParaRPr lang="en-US"/>
        </a:p>
      </dgm:t>
    </dgm:pt>
    <dgm:pt modelId="{94BAAEA6-FEC8-4A8B-A4E2-DE224FD05C00}">
      <dgm:prSet phldrT="[Text]"/>
      <dgm:spPr>
        <a:solidFill>
          <a:schemeClr val="accent1"/>
        </a:solidFill>
        <a:ln>
          <a:noFill/>
        </a:ln>
      </dgm:spPr>
      <dgm:t>
        <a:bodyPr/>
        <a:lstStyle/>
        <a:p>
          <a:r>
            <a:rPr lang="en-US" dirty="0"/>
            <a:t>Student shortlisting</a:t>
          </a:r>
        </a:p>
      </dgm:t>
    </dgm:pt>
    <dgm:pt modelId="{C4AB11A2-5CF1-4685-B45B-6C5C21B31EA9}" type="parTrans" cxnId="{C06512A6-ADE7-4939-A3BC-294C9449EB91}">
      <dgm:prSet/>
      <dgm:spPr/>
      <dgm:t>
        <a:bodyPr/>
        <a:lstStyle/>
        <a:p>
          <a:endParaRPr lang="en-US"/>
        </a:p>
      </dgm:t>
    </dgm:pt>
    <dgm:pt modelId="{4F8A904C-1A9B-4C1A-960C-0D210F4B47DC}" type="sibTrans" cxnId="{C06512A6-ADE7-4939-A3BC-294C9449EB91}">
      <dgm:prSet/>
      <dgm:spPr>
        <a:solidFill>
          <a:schemeClr val="accent1"/>
        </a:solidFill>
      </dgm:spPr>
      <dgm:t>
        <a:bodyPr/>
        <a:lstStyle/>
        <a:p>
          <a:endParaRPr lang="en-US"/>
        </a:p>
      </dgm:t>
    </dgm:pt>
    <dgm:pt modelId="{8A0BBA5B-3161-484D-87E5-3F6B34D1080D}">
      <dgm:prSet phldrT="[Text]" custT="1"/>
      <dgm:spPr>
        <a:ln>
          <a:noFill/>
        </a:ln>
      </dgm:spPr>
      <dgm:t>
        <a:bodyPr/>
        <a:lstStyle/>
        <a:p>
          <a:pPr algn="just"/>
          <a:r>
            <a:rPr lang="en-US" sz="1500" dirty="0"/>
            <a:t>Students apply for up to two advertised projects</a:t>
          </a:r>
        </a:p>
      </dgm:t>
    </dgm:pt>
    <dgm:pt modelId="{79FD7F39-9600-47B4-81F8-C2C53C18B9EB}" type="parTrans" cxnId="{17C5A3A3-2A96-41B6-B8E7-4FAD360B97BF}">
      <dgm:prSet/>
      <dgm:spPr/>
      <dgm:t>
        <a:bodyPr/>
        <a:lstStyle/>
        <a:p>
          <a:endParaRPr lang="en-US"/>
        </a:p>
      </dgm:t>
    </dgm:pt>
    <dgm:pt modelId="{AB282F3C-3EFD-430D-9404-38BC6B1977DB}" type="sibTrans" cxnId="{17C5A3A3-2A96-41B6-B8E7-4FAD360B97BF}">
      <dgm:prSet/>
      <dgm:spPr/>
      <dgm:t>
        <a:bodyPr/>
        <a:lstStyle/>
        <a:p>
          <a:endParaRPr lang="en-US"/>
        </a:p>
      </dgm:t>
    </dgm:pt>
    <dgm:pt modelId="{A4AF6DAD-FB4B-492C-BE24-DE932FF4713C}">
      <dgm:prSet phldrT="[Text]" custT="1"/>
      <dgm:spPr>
        <a:ln>
          <a:noFill/>
        </a:ln>
      </dgm:spPr>
      <dgm:t>
        <a:bodyPr/>
        <a:lstStyle/>
        <a:p>
          <a:pPr algn="l"/>
          <a:r>
            <a:rPr lang="en-US" sz="1500" dirty="0"/>
            <a:t>Anonymized review and shortlisting by theme panels based on written applications</a:t>
          </a:r>
        </a:p>
      </dgm:t>
    </dgm:pt>
    <dgm:pt modelId="{2562B340-19D7-4A13-8471-98D4CCB0C860}" type="parTrans" cxnId="{2C7D84C4-F0E7-4ADE-A1DE-8B2775E042D2}">
      <dgm:prSet/>
      <dgm:spPr/>
      <dgm:t>
        <a:bodyPr/>
        <a:lstStyle/>
        <a:p>
          <a:endParaRPr lang="en-US"/>
        </a:p>
      </dgm:t>
    </dgm:pt>
    <dgm:pt modelId="{D2EE80AD-A4D9-4F34-B3D1-7A8E4198C0EA}" type="sibTrans" cxnId="{2C7D84C4-F0E7-4ADE-A1DE-8B2775E042D2}">
      <dgm:prSet/>
      <dgm:spPr/>
      <dgm:t>
        <a:bodyPr/>
        <a:lstStyle/>
        <a:p>
          <a:endParaRPr lang="en-US"/>
        </a:p>
      </dgm:t>
    </dgm:pt>
    <dgm:pt modelId="{B9CB4B2B-0A36-4143-97C0-041BD3F5C6E6}">
      <dgm:prSet phldrT="[Text]"/>
      <dgm:spPr>
        <a:ln>
          <a:noFill/>
        </a:ln>
      </dgm:spPr>
      <dgm:t>
        <a:bodyPr/>
        <a:lstStyle/>
        <a:p>
          <a:r>
            <a:rPr lang="en-US" dirty="0"/>
            <a:t>Studentship allocation</a:t>
          </a:r>
        </a:p>
      </dgm:t>
    </dgm:pt>
    <dgm:pt modelId="{E63D7939-7F3D-45DC-BB7F-E2FE94DD2CB5}" type="parTrans" cxnId="{F7962DA4-83C2-4476-A554-1D232EB0AAA8}">
      <dgm:prSet/>
      <dgm:spPr/>
      <dgm:t>
        <a:bodyPr/>
        <a:lstStyle/>
        <a:p>
          <a:endParaRPr lang="en-US"/>
        </a:p>
      </dgm:t>
    </dgm:pt>
    <dgm:pt modelId="{57FEC7D9-0077-42AA-8B03-123D2839ECAB}" type="sibTrans" cxnId="{F7962DA4-83C2-4476-A554-1D232EB0AAA8}">
      <dgm:prSet/>
      <dgm:spPr/>
      <dgm:t>
        <a:bodyPr/>
        <a:lstStyle/>
        <a:p>
          <a:endParaRPr lang="en-US"/>
        </a:p>
      </dgm:t>
    </dgm:pt>
    <dgm:pt modelId="{602CAA70-796B-4365-AAF0-8CECF99618F2}">
      <dgm:prSet phldrT="[Text]" custT="1"/>
      <dgm:spPr>
        <a:ln>
          <a:noFill/>
        </a:ln>
      </dgm:spPr>
      <dgm:t>
        <a:bodyPr/>
        <a:lstStyle/>
        <a:p>
          <a:pPr algn="l"/>
          <a:r>
            <a:rPr lang="en-US" sz="1500" dirty="0"/>
            <a:t>Shortlisted students must meet supervisors for whose projects they have applied</a:t>
          </a:r>
        </a:p>
      </dgm:t>
    </dgm:pt>
    <dgm:pt modelId="{A26018DC-1AA6-468C-AD38-E04A7CB9DF79}" type="parTrans" cxnId="{CD97942E-0B78-4E54-9E90-72FCA0D046C1}">
      <dgm:prSet/>
      <dgm:spPr/>
      <dgm:t>
        <a:bodyPr/>
        <a:lstStyle/>
        <a:p>
          <a:endParaRPr lang="en-US"/>
        </a:p>
      </dgm:t>
    </dgm:pt>
    <dgm:pt modelId="{C5F2135C-D768-42BB-8357-BECA75AF1533}" type="sibTrans" cxnId="{CD97942E-0B78-4E54-9E90-72FCA0D046C1}">
      <dgm:prSet/>
      <dgm:spPr/>
      <dgm:t>
        <a:bodyPr/>
        <a:lstStyle/>
        <a:p>
          <a:endParaRPr lang="en-US"/>
        </a:p>
      </dgm:t>
    </dgm:pt>
    <dgm:pt modelId="{9EEAB363-7014-45C0-8FA4-45FBCAEC4106}">
      <dgm:prSet phldrT="[Text]" custT="1"/>
      <dgm:spPr>
        <a:ln>
          <a:noFill/>
        </a:ln>
      </dgm:spPr>
      <dgm:t>
        <a:bodyPr/>
        <a:lstStyle/>
        <a:p>
          <a:pPr algn="just"/>
          <a:r>
            <a:rPr lang="en-US" sz="1500" dirty="0"/>
            <a:t>Subsequent supervisor reports &amp; panel interviews are considered to select students</a:t>
          </a:r>
        </a:p>
      </dgm:t>
    </dgm:pt>
    <dgm:pt modelId="{76B51FE2-7DA3-41FB-BFE4-8687760DE144}" type="parTrans" cxnId="{7B05685B-0136-4EE6-92B1-856EA18F731A}">
      <dgm:prSet/>
      <dgm:spPr/>
      <dgm:t>
        <a:bodyPr/>
        <a:lstStyle/>
        <a:p>
          <a:endParaRPr lang="en-US"/>
        </a:p>
      </dgm:t>
    </dgm:pt>
    <dgm:pt modelId="{CFB60ACF-FDC4-4461-801C-F78951020860}" type="sibTrans" cxnId="{7B05685B-0136-4EE6-92B1-856EA18F731A}">
      <dgm:prSet/>
      <dgm:spPr/>
      <dgm:t>
        <a:bodyPr/>
        <a:lstStyle/>
        <a:p>
          <a:endParaRPr lang="en-US"/>
        </a:p>
      </dgm:t>
    </dgm:pt>
    <dgm:pt modelId="{B75072F3-F626-4D30-8473-B14E5FE1478E}">
      <dgm:prSet phldrT="[Text]" custT="1"/>
      <dgm:spPr>
        <a:ln>
          <a:noFill/>
        </a:ln>
      </dgm:spPr>
      <dgm:t>
        <a:bodyPr/>
        <a:lstStyle/>
        <a:p>
          <a:pPr algn="just" rtl="0"/>
          <a:r>
            <a:rPr lang="en-US" sz="1500" dirty="0"/>
            <a:t>Projects are advertised via FindaPhD.com and HEI’s</a:t>
          </a:r>
        </a:p>
      </dgm:t>
    </dgm:pt>
    <dgm:pt modelId="{612628D1-5D8A-4D3B-8F27-7A3ABCFB63A3}" type="parTrans" cxnId="{38BCA013-7AFD-46AC-A8F9-E096C81872A1}">
      <dgm:prSet/>
      <dgm:spPr/>
      <dgm:t>
        <a:bodyPr/>
        <a:lstStyle/>
        <a:p>
          <a:endParaRPr lang="en-GB"/>
        </a:p>
      </dgm:t>
    </dgm:pt>
    <dgm:pt modelId="{3E618D33-5F91-4697-B9AF-9CF715B17A9F}" type="sibTrans" cxnId="{38BCA013-7AFD-46AC-A8F9-E096C81872A1}">
      <dgm:prSet/>
      <dgm:spPr/>
      <dgm:t>
        <a:bodyPr/>
        <a:lstStyle/>
        <a:p>
          <a:endParaRPr lang="en-GB"/>
        </a:p>
      </dgm:t>
    </dgm:pt>
    <dgm:pt modelId="{E042986D-7FEA-425E-B5F3-1F7C55199DE0}" type="pres">
      <dgm:prSet presAssocID="{DCC79D8E-800E-46CB-8361-4C719C9ADBE5}" presName="Name0" presStyleCnt="0">
        <dgm:presLayoutVars>
          <dgm:dir/>
          <dgm:animLvl val="lvl"/>
          <dgm:resizeHandles val="exact"/>
        </dgm:presLayoutVars>
      </dgm:prSet>
      <dgm:spPr/>
    </dgm:pt>
    <dgm:pt modelId="{F500BC5A-CF6B-45E3-A5A8-1333521089DE}" type="pres">
      <dgm:prSet presAssocID="{DCC79D8E-800E-46CB-8361-4C719C9ADBE5}" presName="tSp" presStyleCnt="0"/>
      <dgm:spPr/>
    </dgm:pt>
    <dgm:pt modelId="{CFF9A596-3BCC-4247-9865-1658F2441B7A}" type="pres">
      <dgm:prSet presAssocID="{DCC79D8E-800E-46CB-8361-4C719C9ADBE5}" presName="bSp" presStyleCnt="0"/>
      <dgm:spPr/>
    </dgm:pt>
    <dgm:pt modelId="{C9426329-7670-4936-8AE0-3BEAAD9F270F}" type="pres">
      <dgm:prSet presAssocID="{DCC79D8E-800E-46CB-8361-4C719C9ADBE5}" presName="process" presStyleCnt="0"/>
      <dgm:spPr/>
    </dgm:pt>
    <dgm:pt modelId="{A8337F6F-30A4-4B22-B260-1E4594BA617D}" type="pres">
      <dgm:prSet presAssocID="{F891A15C-1FB5-47EE-89EA-4E0110341004}" presName="composite1" presStyleCnt="0"/>
      <dgm:spPr/>
    </dgm:pt>
    <dgm:pt modelId="{CD412771-DF00-4A4B-A624-B7F9CA10B767}" type="pres">
      <dgm:prSet presAssocID="{F891A15C-1FB5-47EE-89EA-4E0110341004}" presName="dummyNode1" presStyleLbl="node1" presStyleIdx="0" presStyleCnt="3"/>
      <dgm:spPr/>
    </dgm:pt>
    <dgm:pt modelId="{6E4A50A6-4E46-48DA-B34D-0D438B1C265A}" type="pres">
      <dgm:prSet presAssocID="{F891A15C-1FB5-47EE-89EA-4E0110341004}" presName="childNode1" presStyleLbl="bgAcc1" presStyleIdx="0" presStyleCnt="3" custScaleX="127286" custScaleY="134942" custLinFactNeighborX="-461" custLinFactNeighborY="1677">
        <dgm:presLayoutVars>
          <dgm:bulletEnabled val="1"/>
        </dgm:presLayoutVars>
      </dgm:prSet>
      <dgm:spPr/>
    </dgm:pt>
    <dgm:pt modelId="{FF4ED02D-873D-4EFC-B721-E37B99D88C58}" type="pres">
      <dgm:prSet presAssocID="{F891A15C-1FB5-47EE-89EA-4E0110341004}" presName="childNode1tx" presStyleLbl="bgAcc1" presStyleIdx="0" presStyleCnt="3">
        <dgm:presLayoutVars>
          <dgm:bulletEnabled val="1"/>
        </dgm:presLayoutVars>
      </dgm:prSet>
      <dgm:spPr/>
    </dgm:pt>
    <dgm:pt modelId="{92AFAF2E-2146-4053-8B64-A7ADAADDAB8E}" type="pres">
      <dgm:prSet presAssocID="{F891A15C-1FB5-47EE-89EA-4E0110341004}" presName="parentNode1" presStyleLbl="node1" presStyleIdx="0" presStyleCnt="3" custLinFactNeighborX="6929" custLinFactNeighborY="34419">
        <dgm:presLayoutVars>
          <dgm:chMax val="1"/>
          <dgm:bulletEnabled val="1"/>
        </dgm:presLayoutVars>
      </dgm:prSet>
      <dgm:spPr/>
    </dgm:pt>
    <dgm:pt modelId="{91246104-12E3-4910-AC0E-578EFA8CEABD}" type="pres">
      <dgm:prSet presAssocID="{F891A15C-1FB5-47EE-89EA-4E0110341004}" presName="connSite1" presStyleCnt="0"/>
      <dgm:spPr/>
    </dgm:pt>
    <dgm:pt modelId="{471756AC-786E-458C-9F7D-A4B7C21FB23E}" type="pres">
      <dgm:prSet presAssocID="{3E0874A2-9E4C-4F19-A1BB-00F3D5AF4A0C}" presName="Name9" presStyleLbl="sibTrans2D1" presStyleIdx="0" presStyleCnt="2" custLinFactNeighborX="-2166" custLinFactNeighborY="-1728"/>
      <dgm:spPr/>
    </dgm:pt>
    <dgm:pt modelId="{12EFA25E-E017-4F40-B5D9-36CC686B5793}" type="pres">
      <dgm:prSet presAssocID="{94BAAEA6-FEC8-4A8B-A4E2-DE224FD05C00}" presName="composite2" presStyleCnt="0"/>
      <dgm:spPr/>
    </dgm:pt>
    <dgm:pt modelId="{7E7D93F5-4662-4D31-8C86-5E6D568916DA}" type="pres">
      <dgm:prSet presAssocID="{94BAAEA6-FEC8-4A8B-A4E2-DE224FD05C00}" presName="dummyNode2" presStyleLbl="node1" presStyleIdx="0" presStyleCnt="3"/>
      <dgm:spPr/>
    </dgm:pt>
    <dgm:pt modelId="{46A569A8-54F3-4737-AC20-D81BE0AD2C5C}" type="pres">
      <dgm:prSet presAssocID="{94BAAEA6-FEC8-4A8B-A4E2-DE224FD05C00}" presName="childNode2" presStyleLbl="bgAcc1" presStyleIdx="1" presStyleCnt="3" custScaleX="121385" custScaleY="128294" custLinFactNeighborY="-1563">
        <dgm:presLayoutVars>
          <dgm:bulletEnabled val="1"/>
        </dgm:presLayoutVars>
      </dgm:prSet>
      <dgm:spPr/>
    </dgm:pt>
    <dgm:pt modelId="{05ABBA78-2C71-4F5C-9550-3D607C2D2561}" type="pres">
      <dgm:prSet presAssocID="{94BAAEA6-FEC8-4A8B-A4E2-DE224FD05C00}" presName="childNode2tx" presStyleLbl="bgAcc1" presStyleIdx="1" presStyleCnt="3">
        <dgm:presLayoutVars>
          <dgm:bulletEnabled val="1"/>
        </dgm:presLayoutVars>
      </dgm:prSet>
      <dgm:spPr/>
    </dgm:pt>
    <dgm:pt modelId="{22649902-AD68-41C8-8788-DF25F318FC3C}" type="pres">
      <dgm:prSet presAssocID="{94BAAEA6-FEC8-4A8B-A4E2-DE224FD05C00}" presName="parentNode2" presStyleLbl="node1" presStyleIdx="1" presStyleCnt="3" custLinFactNeighborX="2165" custLinFactNeighborY="-28517">
        <dgm:presLayoutVars>
          <dgm:chMax val="0"/>
          <dgm:bulletEnabled val="1"/>
        </dgm:presLayoutVars>
      </dgm:prSet>
      <dgm:spPr/>
    </dgm:pt>
    <dgm:pt modelId="{5554F064-8453-4B52-B167-B8FF329E50C9}" type="pres">
      <dgm:prSet presAssocID="{94BAAEA6-FEC8-4A8B-A4E2-DE224FD05C00}" presName="connSite2" presStyleCnt="0"/>
      <dgm:spPr/>
    </dgm:pt>
    <dgm:pt modelId="{BE3035AA-B174-48C3-B0D9-E03D50124B49}" type="pres">
      <dgm:prSet presAssocID="{4F8A904C-1A9B-4C1A-960C-0D210F4B47DC}" presName="Name18" presStyleLbl="sibTrans2D1" presStyleIdx="1" presStyleCnt="2" custLinFactNeighborX="65" custLinFactNeighborY="1249"/>
      <dgm:spPr/>
    </dgm:pt>
    <dgm:pt modelId="{A5600B86-E163-4A50-97B5-8B7CEBAEFA14}" type="pres">
      <dgm:prSet presAssocID="{B9CB4B2B-0A36-4143-97C0-041BD3F5C6E6}" presName="composite1" presStyleCnt="0"/>
      <dgm:spPr/>
    </dgm:pt>
    <dgm:pt modelId="{2E00BE3F-5EED-4DAC-A7B2-45B01F56E495}" type="pres">
      <dgm:prSet presAssocID="{B9CB4B2B-0A36-4143-97C0-041BD3F5C6E6}" presName="dummyNode1" presStyleLbl="node1" presStyleIdx="1" presStyleCnt="3"/>
      <dgm:spPr/>
    </dgm:pt>
    <dgm:pt modelId="{A8295C0B-F11D-47D8-AE4B-DD49B2EB5ABE}" type="pres">
      <dgm:prSet presAssocID="{B9CB4B2B-0A36-4143-97C0-041BD3F5C6E6}" presName="childNode1" presStyleLbl="bgAcc1" presStyleIdx="2" presStyleCnt="3" custScaleX="121842" custScaleY="127225" custLinFactNeighborY="-2605">
        <dgm:presLayoutVars>
          <dgm:bulletEnabled val="1"/>
        </dgm:presLayoutVars>
      </dgm:prSet>
      <dgm:spPr/>
    </dgm:pt>
    <dgm:pt modelId="{CDDAFCF6-B522-47C1-90DC-18072EBAEDA4}" type="pres">
      <dgm:prSet presAssocID="{B9CB4B2B-0A36-4143-97C0-041BD3F5C6E6}" presName="childNode1tx" presStyleLbl="bgAcc1" presStyleIdx="2" presStyleCnt="3">
        <dgm:presLayoutVars>
          <dgm:bulletEnabled val="1"/>
        </dgm:presLayoutVars>
      </dgm:prSet>
      <dgm:spPr/>
    </dgm:pt>
    <dgm:pt modelId="{AE465C21-9023-4AE0-A306-232618224778}" type="pres">
      <dgm:prSet presAssocID="{B9CB4B2B-0A36-4143-97C0-041BD3F5C6E6}" presName="parentNode1" presStyleLbl="node1" presStyleIdx="2" presStyleCnt="3" custLinFactNeighborY="18311">
        <dgm:presLayoutVars>
          <dgm:chMax val="1"/>
          <dgm:bulletEnabled val="1"/>
        </dgm:presLayoutVars>
      </dgm:prSet>
      <dgm:spPr/>
    </dgm:pt>
    <dgm:pt modelId="{B21D2976-0A18-47A4-B811-5ECBA054B52D}" type="pres">
      <dgm:prSet presAssocID="{B9CB4B2B-0A36-4143-97C0-041BD3F5C6E6}" presName="connSite1" presStyleCnt="0"/>
      <dgm:spPr/>
    </dgm:pt>
  </dgm:ptLst>
  <dgm:cxnLst>
    <dgm:cxn modelId="{8D09900C-9E1D-482B-A4BA-A29B5CD6C067}" type="presOf" srcId="{8A0BBA5B-3161-484D-87E5-3F6B34D1080D}" destId="{46A569A8-54F3-4737-AC20-D81BE0AD2C5C}" srcOrd="0" destOrd="0" presId="urn:microsoft.com/office/officeart/2005/8/layout/hProcess4"/>
    <dgm:cxn modelId="{38BCA013-7AFD-46AC-A8F9-E096C81872A1}" srcId="{F891A15C-1FB5-47EE-89EA-4E0110341004}" destId="{B75072F3-F626-4D30-8473-B14E5FE1478E}" srcOrd="2" destOrd="0" parTransId="{612628D1-5D8A-4D3B-8F27-7A3ABCFB63A3}" sibTransId="{3E618D33-5F91-4697-B9AF-9CF715B17A9F}"/>
    <dgm:cxn modelId="{74D40317-D64B-4520-8346-D052FF08AC19}" srcId="{DCC79D8E-800E-46CB-8361-4C719C9ADBE5}" destId="{F891A15C-1FB5-47EE-89EA-4E0110341004}" srcOrd="0" destOrd="0" parTransId="{91208D13-76F7-43C6-BD51-4DFBFBC70186}" sibTransId="{3E0874A2-9E4C-4F19-A1BB-00F3D5AF4A0C}"/>
    <dgm:cxn modelId="{79D9291D-33D5-4F45-990B-AEBFD6224EAB}" type="presOf" srcId="{B75072F3-F626-4D30-8473-B14E5FE1478E}" destId="{FF4ED02D-873D-4EFC-B721-E37B99D88C58}" srcOrd="1" destOrd="2" presId="urn:microsoft.com/office/officeart/2005/8/layout/hProcess4"/>
    <dgm:cxn modelId="{675C322A-E367-4AD3-9FB4-9D90A4A5F5E3}" type="presOf" srcId="{94BAAEA6-FEC8-4A8B-A4E2-DE224FD05C00}" destId="{22649902-AD68-41C8-8788-DF25F318FC3C}" srcOrd="0" destOrd="0" presId="urn:microsoft.com/office/officeart/2005/8/layout/hProcess4"/>
    <dgm:cxn modelId="{CD97942E-0B78-4E54-9E90-72FCA0D046C1}" srcId="{B9CB4B2B-0A36-4143-97C0-041BD3F5C6E6}" destId="{602CAA70-796B-4365-AAF0-8CECF99618F2}" srcOrd="0" destOrd="0" parTransId="{A26018DC-1AA6-468C-AD38-E04A7CB9DF79}" sibTransId="{C5F2135C-D768-42BB-8357-BECA75AF1533}"/>
    <dgm:cxn modelId="{75146534-C141-4DD4-96F3-4EF53A275E04}" type="presOf" srcId="{A4AF6DAD-FB4B-492C-BE24-DE932FF4713C}" destId="{46A569A8-54F3-4737-AC20-D81BE0AD2C5C}" srcOrd="0" destOrd="1" presId="urn:microsoft.com/office/officeart/2005/8/layout/hProcess4"/>
    <dgm:cxn modelId="{1ABC8D3E-B570-4CC4-A450-365C6D2DEE5E}" type="presOf" srcId="{B9CB4B2B-0A36-4143-97C0-041BD3F5C6E6}" destId="{AE465C21-9023-4AE0-A306-232618224778}" srcOrd="0" destOrd="0" presId="urn:microsoft.com/office/officeart/2005/8/layout/hProcess4"/>
    <dgm:cxn modelId="{0DE4E13E-61DB-4A50-B0AE-96684A1D2731}" type="presOf" srcId="{F891A15C-1FB5-47EE-89EA-4E0110341004}" destId="{92AFAF2E-2146-4053-8B64-A7ADAADDAB8E}" srcOrd="0" destOrd="0" presId="urn:microsoft.com/office/officeart/2005/8/layout/hProcess4"/>
    <dgm:cxn modelId="{7B05685B-0136-4EE6-92B1-856EA18F731A}" srcId="{B9CB4B2B-0A36-4143-97C0-041BD3F5C6E6}" destId="{9EEAB363-7014-45C0-8FA4-45FBCAEC4106}" srcOrd="1" destOrd="0" parTransId="{76B51FE2-7DA3-41FB-BFE4-8687760DE144}" sibTransId="{CFB60ACF-FDC4-4461-801C-F78951020860}"/>
    <dgm:cxn modelId="{5FF3055D-E80D-4E2D-9D08-0B787C6BB804}" type="presOf" srcId="{602CAA70-796B-4365-AAF0-8CECF99618F2}" destId="{CDDAFCF6-B522-47C1-90DC-18072EBAEDA4}" srcOrd="1" destOrd="0" presId="urn:microsoft.com/office/officeart/2005/8/layout/hProcess4"/>
    <dgm:cxn modelId="{951F8066-1E8D-4CD1-BF10-54A68E73FB3A}" type="presOf" srcId="{602CAA70-796B-4365-AAF0-8CECF99618F2}" destId="{A8295C0B-F11D-47D8-AE4B-DD49B2EB5ABE}" srcOrd="0" destOrd="0" presId="urn:microsoft.com/office/officeart/2005/8/layout/hProcess4"/>
    <dgm:cxn modelId="{2E7AB86B-E889-4D69-8CAB-4A2D62F071E5}" type="presOf" srcId="{DCC79D8E-800E-46CB-8361-4C719C9ADBE5}" destId="{E042986D-7FEA-425E-B5F3-1F7C55199DE0}" srcOrd="0" destOrd="0" presId="urn:microsoft.com/office/officeart/2005/8/layout/hProcess4"/>
    <dgm:cxn modelId="{6678BE4C-9032-45B5-BE6C-A118C5626078}" type="presOf" srcId="{9A86C003-1FDA-407E-AB53-88539D41D683}" destId="{6E4A50A6-4E46-48DA-B34D-0D438B1C265A}" srcOrd="0" destOrd="0" presId="urn:microsoft.com/office/officeart/2005/8/layout/hProcess4"/>
    <dgm:cxn modelId="{7CE6806F-3178-4172-A698-E041B3C860BC}" type="presOf" srcId="{8A0BBA5B-3161-484D-87E5-3F6B34D1080D}" destId="{05ABBA78-2C71-4F5C-9550-3D607C2D2561}" srcOrd="1" destOrd="0" presId="urn:microsoft.com/office/officeart/2005/8/layout/hProcess4"/>
    <dgm:cxn modelId="{AB52BA7F-7066-4FFE-8621-EB5AC28D0743}" srcId="{F891A15C-1FB5-47EE-89EA-4E0110341004}" destId="{9A86C003-1FDA-407E-AB53-88539D41D683}" srcOrd="0" destOrd="0" parTransId="{3A6DE8BB-7823-45AF-A7FF-4D75C093B8B2}" sibTransId="{4CA01C86-A8FF-4429-8B5E-B5807AFA3BCB}"/>
    <dgm:cxn modelId="{1EF58481-60FA-411D-A7EF-6AB260EFD310}" srcId="{F891A15C-1FB5-47EE-89EA-4E0110341004}" destId="{722CD49F-4D81-4626-9E5E-49DA47AB6E41}" srcOrd="1" destOrd="0" parTransId="{FCE14A25-5B7A-438B-8B72-0C5B5E359B90}" sibTransId="{212C0CC2-D0B5-4243-954C-261A73E4F92D}"/>
    <dgm:cxn modelId="{2BD1929A-02A1-4209-853D-B3AAC81CD874}" type="presOf" srcId="{3E0874A2-9E4C-4F19-A1BB-00F3D5AF4A0C}" destId="{471756AC-786E-458C-9F7D-A4B7C21FB23E}" srcOrd="0" destOrd="0" presId="urn:microsoft.com/office/officeart/2005/8/layout/hProcess4"/>
    <dgm:cxn modelId="{07A5A0A3-6C44-48A2-A070-49CC9D3E0A1F}" type="presOf" srcId="{9A86C003-1FDA-407E-AB53-88539D41D683}" destId="{FF4ED02D-873D-4EFC-B721-E37B99D88C58}" srcOrd="1" destOrd="0" presId="urn:microsoft.com/office/officeart/2005/8/layout/hProcess4"/>
    <dgm:cxn modelId="{17C5A3A3-2A96-41B6-B8E7-4FAD360B97BF}" srcId="{94BAAEA6-FEC8-4A8B-A4E2-DE224FD05C00}" destId="{8A0BBA5B-3161-484D-87E5-3F6B34D1080D}" srcOrd="0" destOrd="0" parTransId="{79FD7F39-9600-47B4-81F8-C2C53C18B9EB}" sibTransId="{AB282F3C-3EFD-430D-9404-38BC6B1977DB}"/>
    <dgm:cxn modelId="{F7962DA4-83C2-4476-A554-1D232EB0AAA8}" srcId="{DCC79D8E-800E-46CB-8361-4C719C9ADBE5}" destId="{B9CB4B2B-0A36-4143-97C0-041BD3F5C6E6}" srcOrd="2" destOrd="0" parTransId="{E63D7939-7F3D-45DC-BB7F-E2FE94DD2CB5}" sibTransId="{57FEC7D9-0077-42AA-8B03-123D2839ECAB}"/>
    <dgm:cxn modelId="{C06512A6-ADE7-4939-A3BC-294C9449EB91}" srcId="{DCC79D8E-800E-46CB-8361-4C719C9ADBE5}" destId="{94BAAEA6-FEC8-4A8B-A4E2-DE224FD05C00}" srcOrd="1" destOrd="0" parTransId="{C4AB11A2-5CF1-4685-B45B-6C5C21B31EA9}" sibTransId="{4F8A904C-1A9B-4C1A-960C-0D210F4B47DC}"/>
    <dgm:cxn modelId="{C32BEBAD-5D61-46FA-9FF7-73AA41778133}" type="presOf" srcId="{A4AF6DAD-FB4B-492C-BE24-DE932FF4713C}" destId="{05ABBA78-2C71-4F5C-9550-3D607C2D2561}" srcOrd="1" destOrd="1" presId="urn:microsoft.com/office/officeart/2005/8/layout/hProcess4"/>
    <dgm:cxn modelId="{E4129EC1-76BD-461A-A1A1-268FD1CBD365}" type="presOf" srcId="{B75072F3-F626-4D30-8473-B14E5FE1478E}" destId="{6E4A50A6-4E46-48DA-B34D-0D438B1C265A}" srcOrd="0" destOrd="2" presId="urn:microsoft.com/office/officeart/2005/8/layout/hProcess4"/>
    <dgm:cxn modelId="{2C7D84C4-F0E7-4ADE-A1DE-8B2775E042D2}" srcId="{94BAAEA6-FEC8-4A8B-A4E2-DE224FD05C00}" destId="{A4AF6DAD-FB4B-492C-BE24-DE932FF4713C}" srcOrd="1" destOrd="0" parTransId="{2562B340-19D7-4A13-8471-98D4CCB0C860}" sibTransId="{D2EE80AD-A4D9-4F34-B3D1-7A8E4198C0EA}"/>
    <dgm:cxn modelId="{47C5C5C7-0874-4F34-9135-E43179CFD4C2}" type="presOf" srcId="{9EEAB363-7014-45C0-8FA4-45FBCAEC4106}" destId="{CDDAFCF6-B522-47C1-90DC-18072EBAEDA4}" srcOrd="1" destOrd="1" presId="urn:microsoft.com/office/officeart/2005/8/layout/hProcess4"/>
    <dgm:cxn modelId="{73F2D4D8-D5C9-4148-8E1B-7DD25A7C3A91}" type="presOf" srcId="{722CD49F-4D81-4626-9E5E-49DA47AB6E41}" destId="{6E4A50A6-4E46-48DA-B34D-0D438B1C265A}" srcOrd="0" destOrd="1" presId="urn:microsoft.com/office/officeart/2005/8/layout/hProcess4"/>
    <dgm:cxn modelId="{AA79E9DD-61C8-4A07-B9B6-456455EEF73B}" type="presOf" srcId="{4F8A904C-1A9B-4C1A-960C-0D210F4B47DC}" destId="{BE3035AA-B174-48C3-B0D9-E03D50124B49}" srcOrd="0" destOrd="0" presId="urn:microsoft.com/office/officeart/2005/8/layout/hProcess4"/>
    <dgm:cxn modelId="{87E1C8DF-A85D-4C99-92C3-C4686659C2B1}" type="presOf" srcId="{9EEAB363-7014-45C0-8FA4-45FBCAEC4106}" destId="{A8295C0B-F11D-47D8-AE4B-DD49B2EB5ABE}" srcOrd="0" destOrd="1" presId="urn:microsoft.com/office/officeart/2005/8/layout/hProcess4"/>
    <dgm:cxn modelId="{FBCD54FB-7A93-4666-AD47-052410919E21}" type="presOf" srcId="{722CD49F-4D81-4626-9E5E-49DA47AB6E41}" destId="{FF4ED02D-873D-4EFC-B721-E37B99D88C58}" srcOrd="1" destOrd="1" presId="urn:microsoft.com/office/officeart/2005/8/layout/hProcess4"/>
    <dgm:cxn modelId="{34145016-844B-4FF6-9D32-EEE7E7C1DF7F}" type="presParOf" srcId="{E042986D-7FEA-425E-B5F3-1F7C55199DE0}" destId="{F500BC5A-CF6B-45E3-A5A8-1333521089DE}" srcOrd="0" destOrd="0" presId="urn:microsoft.com/office/officeart/2005/8/layout/hProcess4"/>
    <dgm:cxn modelId="{701D75B7-7EFE-4993-8F78-5E3D1B60103C}" type="presParOf" srcId="{E042986D-7FEA-425E-B5F3-1F7C55199DE0}" destId="{CFF9A596-3BCC-4247-9865-1658F2441B7A}" srcOrd="1" destOrd="0" presId="urn:microsoft.com/office/officeart/2005/8/layout/hProcess4"/>
    <dgm:cxn modelId="{FE67F17D-4D07-42FF-95DC-D5480B8487C9}" type="presParOf" srcId="{E042986D-7FEA-425E-B5F3-1F7C55199DE0}" destId="{C9426329-7670-4936-8AE0-3BEAAD9F270F}" srcOrd="2" destOrd="0" presId="urn:microsoft.com/office/officeart/2005/8/layout/hProcess4"/>
    <dgm:cxn modelId="{59534139-9672-4C47-9D4B-49A2EC059CA6}" type="presParOf" srcId="{C9426329-7670-4936-8AE0-3BEAAD9F270F}" destId="{A8337F6F-30A4-4B22-B260-1E4594BA617D}" srcOrd="0" destOrd="0" presId="urn:microsoft.com/office/officeart/2005/8/layout/hProcess4"/>
    <dgm:cxn modelId="{B5530535-941A-402A-A304-5CD942967B68}" type="presParOf" srcId="{A8337F6F-30A4-4B22-B260-1E4594BA617D}" destId="{CD412771-DF00-4A4B-A624-B7F9CA10B767}" srcOrd="0" destOrd="0" presId="urn:microsoft.com/office/officeart/2005/8/layout/hProcess4"/>
    <dgm:cxn modelId="{27FDBAED-EA7A-455F-BBC6-17BACC8A1FF7}" type="presParOf" srcId="{A8337F6F-30A4-4B22-B260-1E4594BA617D}" destId="{6E4A50A6-4E46-48DA-B34D-0D438B1C265A}" srcOrd="1" destOrd="0" presId="urn:microsoft.com/office/officeart/2005/8/layout/hProcess4"/>
    <dgm:cxn modelId="{7D5339E3-A3C2-4E7D-8BDD-279057F8BCB0}" type="presParOf" srcId="{A8337F6F-30A4-4B22-B260-1E4594BA617D}" destId="{FF4ED02D-873D-4EFC-B721-E37B99D88C58}" srcOrd="2" destOrd="0" presId="urn:microsoft.com/office/officeart/2005/8/layout/hProcess4"/>
    <dgm:cxn modelId="{F47FBAAF-E331-4D4F-B11F-119DC9234844}" type="presParOf" srcId="{A8337F6F-30A4-4B22-B260-1E4594BA617D}" destId="{92AFAF2E-2146-4053-8B64-A7ADAADDAB8E}" srcOrd="3" destOrd="0" presId="urn:microsoft.com/office/officeart/2005/8/layout/hProcess4"/>
    <dgm:cxn modelId="{F32BD55D-5720-4B11-8FF5-30105D29B755}" type="presParOf" srcId="{A8337F6F-30A4-4B22-B260-1E4594BA617D}" destId="{91246104-12E3-4910-AC0E-578EFA8CEABD}" srcOrd="4" destOrd="0" presId="urn:microsoft.com/office/officeart/2005/8/layout/hProcess4"/>
    <dgm:cxn modelId="{F6D80FE0-9279-478F-97CB-F19A563FE595}" type="presParOf" srcId="{C9426329-7670-4936-8AE0-3BEAAD9F270F}" destId="{471756AC-786E-458C-9F7D-A4B7C21FB23E}" srcOrd="1" destOrd="0" presId="urn:microsoft.com/office/officeart/2005/8/layout/hProcess4"/>
    <dgm:cxn modelId="{49CBF368-7178-445D-9E20-3401C5F36D18}" type="presParOf" srcId="{C9426329-7670-4936-8AE0-3BEAAD9F270F}" destId="{12EFA25E-E017-4F40-B5D9-36CC686B5793}" srcOrd="2" destOrd="0" presId="urn:microsoft.com/office/officeart/2005/8/layout/hProcess4"/>
    <dgm:cxn modelId="{8D18DE3F-E126-4AED-A770-A2DC8AF5E773}" type="presParOf" srcId="{12EFA25E-E017-4F40-B5D9-36CC686B5793}" destId="{7E7D93F5-4662-4D31-8C86-5E6D568916DA}" srcOrd="0" destOrd="0" presId="urn:microsoft.com/office/officeart/2005/8/layout/hProcess4"/>
    <dgm:cxn modelId="{A6E7C28A-CC3F-447C-84DD-03D64380BDFC}" type="presParOf" srcId="{12EFA25E-E017-4F40-B5D9-36CC686B5793}" destId="{46A569A8-54F3-4737-AC20-D81BE0AD2C5C}" srcOrd="1" destOrd="0" presId="urn:microsoft.com/office/officeart/2005/8/layout/hProcess4"/>
    <dgm:cxn modelId="{39ABAC9F-CBA5-49C3-8DDB-50C46C1F6560}" type="presParOf" srcId="{12EFA25E-E017-4F40-B5D9-36CC686B5793}" destId="{05ABBA78-2C71-4F5C-9550-3D607C2D2561}" srcOrd="2" destOrd="0" presId="urn:microsoft.com/office/officeart/2005/8/layout/hProcess4"/>
    <dgm:cxn modelId="{CED7D306-8B5D-4FC1-8309-C7279295C5F4}" type="presParOf" srcId="{12EFA25E-E017-4F40-B5D9-36CC686B5793}" destId="{22649902-AD68-41C8-8788-DF25F318FC3C}" srcOrd="3" destOrd="0" presId="urn:microsoft.com/office/officeart/2005/8/layout/hProcess4"/>
    <dgm:cxn modelId="{C68C580C-CAC6-4D70-AF58-1F73C081C5FB}" type="presParOf" srcId="{12EFA25E-E017-4F40-B5D9-36CC686B5793}" destId="{5554F064-8453-4B52-B167-B8FF329E50C9}" srcOrd="4" destOrd="0" presId="urn:microsoft.com/office/officeart/2005/8/layout/hProcess4"/>
    <dgm:cxn modelId="{DBD40F1A-8398-4640-8C0C-EA60B1FC4620}" type="presParOf" srcId="{C9426329-7670-4936-8AE0-3BEAAD9F270F}" destId="{BE3035AA-B174-48C3-B0D9-E03D50124B49}" srcOrd="3" destOrd="0" presId="urn:microsoft.com/office/officeart/2005/8/layout/hProcess4"/>
    <dgm:cxn modelId="{A34843BA-68E8-44F8-804E-AAEFB78FCE38}" type="presParOf" srcId="{C9426329-7670-4936-8AE0-3BEAAD9F270F}" destId="{A5600B86-E163-4A50-97B5-8B7CEBAEFA14}" srcOrd="4" destOrd="0" presId="urn:microsoft.com/office/officeart/2005/8/layout/hProcess4"/>
    <dgm:cxn modelId="{9194789A-B045-4366-B928-CD6924D14741}" type="presParOf" srcId="{A5600B86-E163-4A50-97B5-8B7CEBAEFA14}" destId="{2E00BE3F-5EED-4DAC-A7B2-45B01F56E495}" srcOrd="0" destOrd="0" presId="urn:microsoft.com/office/officeart/2005/8/layout/hProcess4"/>
    <dgm:cxn modelId="{03FF7037-4C27-4F55-B2E9-BE685542FD9D}" type="presParOf" srcId="{A5600B86-E163-4A50-97B5-8B7CEBAEFA14}" destId="{A8295C0B-F11D-47D8-AE4B-DD49B2EB5ABE}" srcOrd="1" destOrd="0" presId="urn:microsoft.com/office/officeart/2005/8/layout/hProcess4"/>
    <dgm:cxn modelId="{3FE42DBB-865B-4A62-A709-E6701F544CBD}" type="presParOf" srcId="{A5600B86-E163-4A50-97B5-8B7CEBAEFA14}" destId="{CDDAFCF6-B522-47C1-90DC-18072EBAEDA4}" srcOrd="2" destOrd="0" presId="urn:microsoft.com/office/officeart/2005/8/layout/hProcess4"/>
    <dgm:cxn modelId="{5D60561E-8653-4D4D-BCBC-6609E4936852}" type="presParOf" srcId="{A5600B86-E163-4A50-97B5-8B7CEBAEFA14}" destId="{AE465C21-9023-4AE0-A306-232618224778}" srcOrd="3" destOrd="0" presId="urn:microsoft.com/office/officeart/2005/8/layout/hProcess4"/>
    <dgm:cxn modelId="{3BC0685F-FDAE-4951-97ED-9729D7A68FB9}" type="presParOf" srcId="{A5600B86-E163-4A50-97B5-8B7CEBAEFA14}" destId="{B21D2976-0A18-47A4-B811-5ECBA054B52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A50A6-4E46-48DA-B34D-0D438B1C265A}">
      <dsp:nvSpPr>
        <dsp:cNvPr id="0" name=""/>
        <dsp:cNvSpPr/>
      </dsp:nvSpPr>
      <dsp:spPr>
        <a:xfrm>
          <a:off x="0" y="827208"/>
          <a:ext cx="3117206" cy="2725686"/>
        </a:xfrm>
        <a:prstGeom prst="roundRect">
          <a:avLst>
            <a:gd name="adj" fmla="val 10000"/>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a:t>Lead supervisors submit project proposals through an online survey</a:t>
          </a:r>
        </a:p>
        <a:p>
          <a:pPr marL="114300" lvl="1" indent="-114300" algn="just" defTabSz="666750" rtl="0">
            <a:lnSpc>
              <a:spcPct val="90000"/>
            </a:lnSpc>
            <a:spcBef>
              <a:spcPct val="0"/>
            </a:spcBef>
            <a:spcAft>
              <a:spcPct val="15000"/>
            </a:spcAft>
            <a:buChar char="•"/>
          </a:pPr>
          <a:r>
            <a:rPr lang="en-US" sz="1500" kern="1200" dirty="0"/>
            <a:t>Review &amp; selection of projects to advertise</a:t>
          </a:r>
          <a:r>
            <a:rPr lang="en-US" sz="1500" kern="1200" dirty="0">
              <a:latin typeface="Calibri Light" panose="020F0302020204030204"/>
            </a:rPr>
            <a:t> </a:t>
          </a:r>
          <a:r>
            <a:rPr lang="en-US" sz="1500" kern="1200" dirty="0"/>
            <a:t>by research theme panels</a:t>
          </a:r>
        </a:p>
        <a:p>
          <a:pPr marL="114300" lvl="1" indent="-114300" algn="just" defTabSz="666750" rtl="0">
            <a:lnSpc>
              <a:spcPct val="90000"/>
            </a:lnSpc>
            <a:spcBef>
              <a:spcPct val="0"/>
            </a:spcBef>
            <a:spcAft>
              <a:spcPct val="15000"/>
            </a:spcAft>
            <a:buChar char="•"/>
          </a:pPr>
          <a:r>
            <a:rPr lang="en-US" sz="1500" kern="1200" dirty="0"/>
            <a:t>Projects are advertised via FindaPhD.com and HEI’s</a:t>
          </a:r>
        </a:p>
      </dsp:txBody>
      <dsp:txXfrm>
        <a:off x="62726" y="889934"/>
        <a:ext cx="2991754" cy="2016159"/>
      </dsp:txXfrm>
    </dsp:sp>
    <dsp:sp modelId="{471756AC-786E-458C-9F7D-A4B7C21FB23E}">
      <dsp:nvSpPr>
        <dsp:cNvPr id="0" name=""/>
        <dsp:cNvSpPr/>
      </dsp:nvSpPr>
      <dsp:spPr>
        <a:xfrm>
          <a:off x="1656412" y="1464027"/>
          <a:ext cx="3046725" cy="3046725"/>
        </a:xfrm>
        <a:prstGeom prst="leftCircularArrow">
          <a:avLst>
            <a:gd name="adj1" fmla="val 3318"/>
            <a:gd name="adj2" fmla="val 409842"/>
            <a:gd name="adj3" fmla="val 1722580"/>
            <a:gd name="adj4" fmla="val 8561717"/>
            <a:gd name="adj5" fmla="val 387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AFAF2E-2146-4053-8B64-A7ADAADDAB8E}">
      <dsp:nvSpPr>
        <dsp:cNvPr id="0" name=""/>
        <dsp:cNvSpPr/>
      </dsp:nvSpPr>
      <dsp:spPr>
        <a:xfrm>
          <a:off x="1032710" y="3031245"/>
          <a:ext cx="2176869" cy="865669"/>
        </a:xfrm>
        <a:prstGeom prst="roundRect">
          <a:avLst>
            <a:gd name="adj" fmla="val 10000"/>
          </a:avLst>
        </a:prstGeom>
        <a:solidFill>
          <a:schemeClr val="accent5">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Project recruitment</a:t>
          </a:r>
        </a:p>
      </dsp:txBody>
      <dsp:txXfrm>
        <a:off x="1058065" y="3056600"/>
        <a:ext cx="2126159" cy="814959"/>
      </dsp:txXfrm>
    </dsp:sp>
    <dsp:sp modelId="{46A569A8-54F3-4737-AC20-D81BE0AD2C5C}">
      <dsp:nvSpPr>
        <dsp:cNvPr id="0" name=""/>
        <dsp:cNvSpPr/>
      </dsp:nvSpPr>
      <dsp:spPr>
        <a:xfrm>
          <a:off x="3602061" y="824343"/>
          <a:ext cx="2972692" cy="2591404"/>
        </a:xfrm>
        <a:prstGeom prst="roundRect">
          <a:avLst>
            <a:gd name="adj" fmla="val 10000"/>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a:t>Students apply for up to two advertised projects</a:t>
          </a:r>
        </a:p>
        <a:p>
          <a:pPr marL="114300" lvl="1" indent="-114300" algn="l" defTabSz="666750">
            <a:lnSpc>
              <a:spcPct val="90000"/>
            </a:lnSpc>
            <a:spcBef>
              <a:spcPct val="0"/>
            </a:spcBef>
            <a:spcAft>
              <a:spcPct val="15000"/>
            </a:spcAft>
            <a:buChar char="•"/>
          </a:pPr>
          <a:r>
            <a:rPr lang="en-US" sz="1500" kern="1200" dirty="0"/>
            <a:t>Anonymized review and shortlisting by theme panels based on written applications</a:t>
          </a:r>
        </a:p>
      </dsp:txBody>
      <dsp:txXfrm>
        <a:off x="3661696" y="1439279"/>
        <a:ext cx="2853422" cy="1916833"/>
      </dsp:txXfrm>
    </dsp:sp>
    <dsp:sp modelId="{BE3035AA-B174-48C3-B0D9-E03D50124B49}">
      <dsp:nvSpPr>
        <dsp:cNvPr id="0" name=""/>
        <dsp:cNvSpPr/>
      </dsp:nvSpPr>
      <dsp:spPr>
        <a:xfrm>
          <a:off x="5170594" y="-314042"/>
          <a:ext cx="3396327" cy="3396327"/>
        </a:xfrm>
        <a:prstGeom prst="circularArrow">
          <a:avLst>
            <a:gd name="adj1" fmla="val 2976"/>
            <a:gd name="adj2" fmla="val 364702"/>
            <a:gd name="adj3" fmla="val 19701773"/>
            <a:gd name="adj4" fmla="val 12817496"/>
            <a:gd name="adj5" fmla="val 347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22649902-AD68-41C8-8788-DF25F318FC3C}">
      <dsp:nvSpPr>
        <dsp:cNvPr id="0" name=""/>
        <dsp:cNvSpPr/>
      </dsp:nvSpPr>
      <dsp:spPr>
        <a:xfrm>
          <a:off x="4455264" y="461971"/>
          <a:ext cx="2176869" cy="865669"/>
        </a:xfrm>
        <a:prstGeom prst="roundRect">
          <a:avLst>
            <a:gd name="adj" fmla="val 10000"/>
          </a:avLst>
        </a:prstGeom>
        <a:solidFill>
          <a:schemeClr val="accent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Student shortlisting</a:t>
          </a:r>
        </a:p>
      </dsp:txBody>
      <dsp:txXfrm>
        <a:off x="4480619" y="487326"/>
        <a:ext cx="2126159" cy="814959"/>
      </dsp:txXfrm>
    </dsp:sp>
    <dsp:sp modelId="{A8295C0B-F11D-47D8-AE4B-DD49B2EB5ABE}">
      <dsp:nvSpPr>
        <dsp:cNvPr id="0" name=""/>
        <dsp:cNvSpPr/>
      </dsp:nvSpPr>
      <dsp:spPr>
        <a:xfrm>
          <a:off x="7066315" y="818097"/>
          <a:ext cx="2983884" cy="2569811"/>
        </a:xfrm>
        <a:prstGeom prst="roundRect">
          <a:avLst>
            <a:gd name="adj" fmla="val 10000"/>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Shortlisted students must meet supervisors for whose projects they have applied</a:t>
          </a:r>
        </a:p>
        <a:p>
          <a:pPr marL="114300" lvl="1" indent="-114300" algn="just" defTabSz="666750">
            <a:lnSpc>
              <a:spcPct val="90000"/>
            </a:lnSpc>
            <a:spcBef>
              <a:spcPct val="0"/>
            </a:spcBef>
            <a:spcAft>
              <a:spcPct val="15000"/>
            </a:spcAft>
            <a:buChar char="•"/>
          </a:pPr>
          <a:r>
            <a:rPr lang="en-US" sz="1500" kern="1200" dirty="0"/>
            <a:t>Subsequent supervisor reports &amp; panel interviews are considered to select students</a:t>
          </a:r>
        </a:p>
      </dsp:txBody>
      <dsp:txXfrm>
        <a:off x="7125454" y="877236"/>
        <a:ext cx="2865606" cy="1900859"/>
      </dsp:txXfrm>
    </dsp:sp>
    <dsp:sp modelId="{AE465C21-9023-4AE0-A306-232618224778}">
      <dsp:nvSpPr>
        <dsp:cNvPr id="0" name=""/>
        <dsp:cNvSpPr/>
      </dsp:nvSpPr>
      <dsp:spPr>
        <a:xfrm>
          <a:off x="7877986" y="2891247"/>
          <a:ext cx="2176869" cy="865669"/>
        </a:xfrm>
        <a:prstGeom prst="roundRect">
          <a:avLst>
            <a:gd name="adj" fmla="val 10000"/>
          </a:avLst>
        </a:prstGeom>
        <a:solidFill>
          <a:schemeClr val="accent5">
            <a:hueOff val="-12152150"/>
            <a:satOff val="-826"/>
            <a:lumOff val="1961"/>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Studentship allocation</a:t>
          </a:r>
        </a:p>
      </dsp:txBody>
      <dsp:txXfrm>
        <a:off x="7903341" y="2916602"/>
        <a:ext cx="2126159" cy="8149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3E93C-2633-4846-B484-03CBDA0A7E2A}" type="datetimeFigureOut">
              <a:rPr lang="en-GB" smtClean="0"/>
              <a:t>19/05/2025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070AD-D20A-4D26-BA7F-2DD3402C7E09}" type="slidenum">
              <a:rPr lang="en-GB" smtClean="0"/>
              <a:t>‹#›</a:t>
            </a:fld>
            <a:endParaRPr lang="en-GB"/>
          </a:p>
        </p:txBody>
      </p:sp>
    </p:spTree>
    <p:extLst>
      <p:ext uri="{BB962C8B-B14F-4D97-AF65-F5344CB8AC3E}">
        <p14:creationId xmlns:p14="http://schemas.microsoft.com/office/powerpoint/2010/main" val="259325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070AD-D20A-4D26-BA7F-2DD3402C7E09}" type="slidenum">
              <a:rPr lang="en-GB" smtClean="0"/>
              <a:t>4</a:t>
            </a:fld>
            <a:endParaRPr lang="en-GB"/>
          </a:p>
        </p:txBody>
      </p:sp>
    </p:spTree>
    <p:extLst>
      <p:ext uri="{BB962C8B-B14F-4D97-AF65-F5344CB8AC3E}">
        <p14:creationId xmlns:p14="http://schemas.microsoft.com/office/powerpoint/2010/main" val="396076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GW4</a:t>
            </a:r>
            <a:r>
              <a:rPr lang="en-GB" b="1" baseline="0" dirty="0"/>
              <a:t> Board reports to the 4 ROs</a:t>
            </a:r>
            <a:r>
              <a:rPr lang="en-GB" baseline="0" dirty="0"/>
              <a:t>.</a:t>
            </a:r>
          </a:p>
          <a:p>
            <a:endParaRPr lang="en-GB" baseline="0" dirty="0"/>
          </a:p>
          <a:p>
            <a:r>
              <a:rPr lang="en-GB" b="1" baseline="0" dirty="0"/>
              <a:t>Leadership Team:</a:t>
            </a:r>
          </a:p>
          <a:p>
            <a:r>
              <a:rPr lang="en-GB" baseline="0" dirty="0"/>
              <a:t>4 RO leads and 3 Theme leads</a:t>
            </a:r>
          </a:p>
          <a:p>
            <a:endParaRPr lang="en-GB" baseline="0" dirty="0"/>
          </a:p>
          <a:p>
            <a:r>
              <a:rPr lang="en-GB" baseline="0" dirty="0"/>
              <a:t>Dr Tom Freeman – Bath Academic Lead</a:t>
            </a:r>
          </a:p>
          <a:p>
            <a:r>
              <a:rPr lang="en-GB" baseline="0" dirty="0"/>
              <a:t>Prof Paul Martin / Prof David Sheppard – Joint Bristol Academic Leads</a:t>
            </a:r>
          </a:p>
          <a:p>
            <a:r>
              <a:rPr lang="en-GB" baseline="0" dirty="0"/>
              <a:t>Dr Emma Kidd – Cardiff Academic Lead</a:t>
            </a:r>
          </a:p>
          <a:p>
            <a:r>
              <a:rPr lang="en-GB" baseline="0" dirty="0"/>
              <a:t>Prof Tim </a:t>
            </a:r>
            <a:r>
              <a:rPr lang="en-GB" baseline="0" dirty="0" err="1"/>
              <a:t>Frayling</a:t>
            </a:r>
            <a:r>
              <a:rPr lang="en-GB" baseline="0" dirty="0"/>
              <a:t> – Exeter Academic Lead</a:t>
            </a:r>
          </a:p>
          <a:p>
            <a:r>
              <a:rPr lang="en-US" sz="1200" b="0" i="0" u="none" strike="noStrike" kern="1200" baseline="0" dirty="0">
                <a:solidFill>
                  <a:schemeClr val="tx1"/>
                </a:solidFill>
                <a:latin typeface="+mn-lt"/>
                <a:ea typeface="+mn-ea"/>
                <a:cs typeface="+mn-cs"/>
              </a:rPr>
              <a:t>Prof Anthony Isles (Cardiff) - Neuroscience and Mental Health Theme Lead </a:t>
            </a:r>
          </a:p>
          <a:p>
            <a:r>
              <a:rPr lang="en-US" sz="1200" b="0" i="0" u="none" strike="noStrike" kern="1200" baseline="0" dirty="0">
                <a:solidFill>
                  <a:schemeClr val="tx1"/>
                </a:solidFill>
                <a:latin typeface="+mn-lt"/>
                <a:ea typeface="+mn-ea"/>
                <a:cs typeface="+mn-cs"/>
              </a:rPr>
              <a:t>Prof Phil Taylor (Cardiff) - Infection, Immunity and Repair Theme Lead </a:t>
            </a:r>
          </a:p>
          <a:p>
            <a:r>
              <a:rPr lang="en-US" sz="1200" b="0" i="0" u="none" strike="noStrike" kern="1200" baseline="0" dirty="0">
                <a:solidFill>
                  <a:schemeClr val="tx1"/>
                </a:solidFill>
                <a:latin typeface="+mn-lt"/>
                <a:ea typeface="+mn-ea"/>
                <a:cs typeface="+mn-cs"/>
              </a:rPr>
              <a:t>Prof Kate Tilling (Bristol) – Population Health Theme Lead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Management Board:</a:t>
            </a:r>
          </a:p>
          <a:p>
            <a:r>
              <a:rPr lang="en-GB" sz="1200" dirty="0">
                <a:solidFill>
                  <a:schemeClr val="accent1">
                    <a:lumMod val="75000"/>
                  </a:schemeClr>
                </a:solidFill>
              </a:rPr>
              <a:t>Executive Director (Chair)</a:t>
            </a:r>
          </a:p>
          <a:p>
            <a:r>
              <a:rPr lang="en-GB" sz="1200" dirty="0">
                <a:solidFill>
                  <a:schemeClr val="accent1">
                    <a:lumMod val="75000"/>
                  </a:schemeClr>
                </a:solidFill>
              </a:rPr>
              <a:t>Director</a:t>
            </a:r>
          </a:p>
          <a:p>
            <a:r>
              <a:rPr lang="en-GB" sz="1200" dirty="0">
                <a:solidFill>
                  <a:schemeClr val="accent1">
                    <a:lumMod val="75000"/>
                  </a:schemeClr>
                </a:solidFill>
              </a:rPr>
              <a:t>Leadership Team </a:t>
            </a:r>
          </a:p>
          <a:p>
            <a:r>
              <a:rPr lang="en-GB" sz="1200" dirty="0">
                <a:solidFill>
                  <a:schemeClr val="accent1">
                    <a:lumMod val="75000"/>
                  </a:schemeClr>
                </a:solidFill>
              </a:rPr>
              <a:t>MRC Unit/Centre representatives</a:t>
            </a:r>
          </a:p>
          <a:p>
            <a:r>
              <a:rPr lang="en-GB" sz="1200" dirty="0">
                <a:solidFill>
                  <a:schemeClr val="accent1">
                    <a:lumMod val="75000"/>
                  </a:schemeClr>
                </a:solidFill>
              </a:rPr>
              <a:t>GW4 BioMed Manager</a:t>
            </a:r>
          </a:p>
          <a:p>
            <a:r>
              <a:rPr lang="en-GB" sz="1200" dirty="0">
                <a:solidFill>
                  <a:schemeClr val="accent1">
                    <a:lumMod val="75000"/>
                  </a:schemeClr>
                </a:solidFill>
              </a:rPr>
              <a:t>2 student reps</a:t>
            </a:r>
          </a:p>
          <a:p>
            <a:endParaRPr lang="en-US" sz="1200" b="0" i="0" u="none" strike="noStrike" kern="1200" baseline="0" dirty="0">
              <a:solidFill>
                <a:schemeClr val="tx1"/>
              </a:solidFill>
              <a:latin typeface="+mn-lt"/>
              <a:ea typeface="+mn-ea"/>
              <a:cs typeface="+mn-cs"/>
            </a:endParaRPr>
          </a:p>
          <a:p>
            <a:pPr marL="342900" indent="-342900">
              <a:buFont typeface="+mj-lt"/>
              <a:buAutoNum type="arabicPeriod"/>
            </a:pPr>
            <a:r>
              <a:rPr lang="en-GB" sz="1200" dirty="0">
                <a:solidFill>
                  <a:schemeClr val="accent1">
                    <a:lumMod val="75000"/>
                  </a:schemeClr>
                </a:solidFill>
              </a:rPr>
              <a:t>Accountable</a:t>
            </a:r>
            <a:r>
              <a:rPr lang="en-GB" sz="1200" baseline="0" dirty="0">
                <a:solidFill>
                  <a:schemeClr val="accent1">
                    <a:lumMod val="75000"/>
                  </a:schemeClr>
                </a:solidFill>
              </a:rPr>
              <a:t> to MRC, GW4 board (DVC/PVC of each HEI)</a:t>
            </a:r>
            <a:endParaRPr lang="en-GB" sz="1200" dirty="0">
              <a:solidFill>
                <a:schemeClr val="accent1">
                  <a:lumMod val="75000"/>
                </a:schemeClr>
              </a:solidFill>
            </a:endParaRPr>
          </a:p>
          <a:p>
            <a:pPr marL="342900" indent="-342900">
              <a:buFont typeface="+mj-lt"/>
              <a:buAutoNum type="arabicPeriod"/>
            </a:pPr>
            <a:r>
              <a:rPr lang="en-GB" sz="1200" dirty="0">
                <a:solidFill>
                  <a:schemeClr val="accent1">
                    <a:lumMod val="75000"/>
                  </a:schemeClr>
                </a:solidFill>
              </a:rPr>
              <a:t>Scientific quality</a:t>
            </a:r>
          </a:p>
          <a:p>
            <a:pPr marL="342900" indent="-342900">
              <a:buFont typeface="+mj-lt"/>
              <a:buAutoNum type="arabicPeriod"/>
            </a:pPr>
            <a:r>
              <a:rPr lang="en-GB" sz="1200" dirty="0">
                <a:solidFill>
                  <a:schemeClr val="accent1">
                    <a:lumMod val="75000"/>
                  </a:schemeClr>
                </a:solidFill>
              </a:rPr>
              <a:t>Selection/allocation of projects/students</a:t>
            </a:r>
          </a:p>
          <a:p>
            <a:pPr marL="342900" indent="-342900">
              <a:buFont typeface="+mj-lt"/>
              <a:buAutoNum type="arabicPeriod"/>
            </a:pPr>
            <a:r>
              <a:rPr lang="en-GB" sz="1200" dirty="0">
                <a:solidFill>
                  <a:schemeClr val="accent1">
                    <a:lumMod val="75000"/>
                  </a:schemeClr>
                </a:solidFill>
              </a:rPr>
              <a:t>Oversight of all MRC students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Scientific Advisory Board: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50000"/>
                  </a:schemeClr>
                </a:solidFill>
              </a:rPr>
              <a:t>3-4 External advisors</a:t>
            </a:r>
          </a:p>
          <a:p>
            <a:endParaRPr lang="en-US" sz="1200" b="0" i="0" u="none" strike="noStrike" kern="1200" baseline="0" dirty="0">
              <a:solidFill>
                <a:schemeClr val="tx1"/>
              </a:solidFill>
              <a:latin typeface="+mn-lt"/>
              <a:ea typeface="+mn-ea"/>
              <a:cs typeface="+mn-cs"/>
            </a:endParaRPr>
          </a:p>
          <a:p>
            <a:pPr marL="342900" indent="-342900">
              <a:buAutoNum type="arabicPeriod"/>
            </a:pPr>
            <a:r>
              <a:rPr lang="en-GB" sz="1200" dirty="0">
                <a:solidFill>
                  <a:schemeClr val="accent2">
                    <a:lumMod val="50000"/>
                  </a:schemeClr>
                </a:solidFill>
              </a:rPr>
              <a:t>Scientific strategy</a:t>
            </a:r>
          </a:p>
          <a:p>
            <a:pPr marL="342900" indent="-342900">
              <a:buAutoNum type="arabicPeriod"/>
            </a:pPr>
            <a:r>
              <a:rPr lang="en-GB" sz="1200" dirty="0">
                <a:solidFill>
                  <a:schemeClr val="accent2">
                    <a:lumMod val="50000"/>
                  </a:schemeClr>
                </a:solidFill>
              </a:rPr>
              <a:t>Feedback on international best practice</a:t>
            </a:r>
          </a:p>
          <a:p>
            <a:pPr marL="342900" indent="-342900">
              <a:buAutoNum type="arabicPeriod"/>
            </a:pPr>
            <a:r>
              <a:rPr lang="en-GB" sz="1200" dirty="0">
                <a:solidFill>
                  <a:schemeClr val="accent2">
                    <a:lumMod val="50000"/>
                  </a:schemeClr>
                </a:solidFill>
              </a:rPr>
              <a:t>Interact at student congress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Operations Board</a:t>
            </a:r>
            <a:r>
              <a:rPr lang="en-US" sz="1200" b="0" i="0" u="none" strike="noStrike" kern="1200" baseline="0" dirty="0">
                <a:solidFill>
                  <a:schemeClr val="tx1"/>
                </a:solidFill>
                <a:latin typeface="+mn-lt"/>
                <a:ea typeface="+mn-ea"/>
                <a:cs typeface="+mn-cs"/>
              </a:rPr>
              <a:t>:</a:t>
            </a:r>
          </a:p>
          <a:p>
            <a:r>
              <a:rPr lang="en-GB" sz="1200" dirty="0">
                <a:solidFill>
                  <a:schemeClr val="accent6">
                    <a:lumMod val="50000"/>
                  </a:schemeClr>
                </a:solidFill>
              </a:rPr>
              <a:t>GW4 BioMed Manager (Chair)</a:t>
            </a:r>
          </a:p>
          <a:p>
            <a:r>
              <a:rPr lang="en-GB" sz="1200" dirty="0">
                <a:solidFill>
                  <a:schemeClr val="accent6">
                    <a:lumMod val="50000"/>
                  </a:schemeClr>
                </a:solidFill>
              </a:rPr>
              <a:t>GW4 BioMed Administrator</a:t>
            </a:r>
          </a:p>
          <a:p>
            <a:r>
              <a:rPr lang="en-GB" sz="1200" dirty="0">
                <a:solidFill>
                  <a:schemeClr val="accent6">
                    <a:lumMod val="50000"/>
                  </a:schemeClr>
                </a:solidFill>
              </a:rPr>
              <a:t>RO professional services reps</a:t>
            </a:r>
          </a:p>
          <a:p>
            <a:endParaRPr lang="en-GB" sz="1200" dirty="0">
              <a:solidFill>
                <a:schemeClr val="accent6">
                  <a:lumMod val="50000"/>
                </a:schemeClr>
              </a:solidFill>
            </a:endParaRPr>
          </a:p>
          <a:p>
            <a:pPr marL="342900" indent="-342900">
              <a:buFont typeface="+mj-lt"/>
              <a:buAutoNum type="arabicPeriod"/>
            </a:pPr>
            <a:r>
              <a:rPr lang="en-GB" sz="1200" dirty="0">
                <a:solidFill>
                  <a:schemeClr val="accent6">
                    <a:lumMod val="50000"/>
                  </a:schemeClr>
                </a:solidFill>
              </a:rPr>
              <a:t>Interaction with RO student offices</a:t>
            </a:r>
          </a:p>
          <a:p>
            <a:pPr marL="342900" indent="-342900">
              <a:buFont typeface="+mj-lt"/>
              <a:buAutoNum type="arabicPeriod"/>
            </a:pPr>
            <a:r>
              <a:rPr lang="en-GB" sz="1200" dirty="0">
                <a:solidFill>
                  <a:schemeClr val="accent6">
                    <a:lumMod val="50000"/>
                  </a:schemeClr>
                </a:solidFill>
              </a:rPr>
              <a:t>Supporting recruitment, selection, induction </a:t>
            </a:r>
            <a:br>
              <a:rPr lang="en-GB" sz="1200" dirty="0">
                <a:solidFill>
                  <a:schemeClr val="accent6">
                    <a:lumMod val="50000"/>
                  </a:schemeClr>
                </a:solidFill>
              </a:rPr>
            </a:br>
            <a:r>
              <a:rPr lang="en-GB" sz="1200" dirty="0">
                <a:solidFill>
                  <a:schemeClr val="accent6">
                    <a:lumMod val="50000"/>
                  </a:schemeClr>
                </a:solidFill>
              </a:rPr>
              <a:t>processes</a:t>
            </a:r>
          </a:p>
          <a:p>
            <a:pPr marL="342900" indent="-342900">
              <a:buFont typeface="+mj-lt"/>
              <a:buAutoNum type="arabicPeriod"/>
            </a:pPr>
            <a:r>
              <a:rPr lang="en-GB" sz="1200" dirty="0">
                <a:solidFill>
                  <a:schemeClr val="accent6">
                    <a:lumMod val="50000"/>
                  </a:schemeClr>
                </a:solidFill>
              </a:rPr>
              <a:t>Cohort building activities</a:t>
            </a:r>
          </a:p>
          <a:p>
            <a:pPr marL="342900" indent="-342900">
              <a:buFont typeface="+mj-lt"/>
              <a:buAutoNum type="arabicPeriod"/>
            </a:pPr>
            <a:r>
              <a:rPr lang="en-GB" sz="1200" dirty="0">
                <a:solidFill>
                  <a:schemeClr val="accent6">
                    <a:lumMod val="50000"/>
                  </a:schemeClr>
                </a:solidFill>
              </a:rPr>
              <a:t>Consistency and sharing best practice</a:t>
            </a:r>
          </a:p>
          <a:p>
            <a:pPr marL="342900" indent="-342900">
              <a:buFont typeface="+mj-lt"/>
              <a:buAutoNum type="arabicPeriod"/>
            </a:pPr>
            <a:r>
              <a:rPr lang="en-GB" sz="1200" dirty="0">
                <a:solidFill>
                  <a:schemeClr val="accent6">
                    <a:lumMod val="50000"/>
                  </a:schemeClr>
                </a:solidFill>
              </a:rPr>
              <a:t>Financial management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Voice: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reps on the board</a:t>
            </a:r>
          </a:p>
          <a:p>
            <a:r>
              <a:rPr lang="en-US" sz="1200" b="0" i="0" u="none" strike="noStrike" kern="1200" baseline="0" dirty="0">
                <a:solidFill>
                  <a:schemeClr val="tx1"/>
                </a:solidFill>
                <a:latin typeface="+mn-lt"/>
                <a:ea typeface="+mn-ea"/>
                <a:cs typeface="+mn-cs"/>
              </a:rPr>
              <a:t>Annual Congress will include a full student assembly meeting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HEI Academic Lead is responsible for liaison with supervisors and other PGR colleagues to ensure academic and partnership procedures and policies are adhered to. This helps ensure that there are clear lines of communications between the students and supervisors and the management/operations teams. This facilitates local autonomy in managing institutional processes, especially around pastoral care and quality, whilst ensuring consistency and cohesiveness across the alliance. </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2070AD-D20A-4D26-BA7F-2DD3402C7E09}" type="slidenum">
              <a:rPr lang="en-GB" smtClean="0"/>
              <a:t>16</a:t>
            </a:fld>
            <a:endParaRPr lang="en-GB"/>
          </a:p>
        </p:txBody>
      </p:sp>
    </p:spTree>
    <p:extLst>
      <p:ext uri="{BB962C8B-B14F-4D97-AF65-F5344CB8AC3E}">
        <p14:creationId xmlns:p14="http://schemas.microsoft.com/office/powerpoint/2010/main" val="216765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GW4</a:t>
            </a:r>
            <a:r>
              <a:rPr lang="en-GB" b="1" baseline="0" dirty="0"/>
              <a:t> Board reports to the 4 ROs</a:t>
            </a:r>
            <a:r>
              <a:rPr lang="en-GB" baseline="0" dirty="0"/>
              <a:t>.</a:t>
            </a:r>
          </a:p>
          <a:p>
            <a:endParaRPr lang="en-GB" baseline="0" dirty="0"/>
          </a:p>
          <a:p>
            <a:r>
              <a:rPr lang="en-GB" b="1" baseline="0" dirty="0"/>
              <a:t>Leadership Team:</a:t>
            </a:r>
          </a:p>
          <a:p>
            <a:r>
              <a:rPr lang="en-GB" baseline="0" dirty="0"/>
              <a:t>4 RO leads and 3 Theme leads</a:t>
            </a:r>
          </a:p>
          <a:p>
            <a:endParaRPr lang="en-GB" baseline="0" dirty="0"/>
          </a:p>
          <a:p>
            <a:r>
              <a:rPr lang="en-GB" baseline="0" dirty="0"/>
              <a:t>Dr Tom Freeman – Bath Academic Lead</a:t>
            </a:r>
          </a:p>
          <a:p>
            <a:r>
              <a:rPr lang="en-GB" baseline="0" dirty="0"/>
              <a:t>Prof Paul Martin / Prof David Sheppard – Joint Bristol Academic Leads</a:t>
            </a:r>
          </a:p>
          <a:p>
            <a:r>
              <a:rPr lang="en-GB" baseline="0" dirty="0"/>
              <a:t>Dr Emma Kidd – Cardiff Academic Lead</a:t>
            </a:r>
          </a:p>
          <a:p>
            <a:r>
              <a:rPr lang="en-GB" baseline="0" dirty="0"/>
              <a:t>Prof Tim </a:t>
            </a:r>
            <a:r>
              <a:rPr lang="en-GB" baseline="0" dirty="0" err="1"/>
              <a:t>Frayling</a:t>
            </a:r>
            <a:r>
              <a:rPr lang="en-GB" baseline="0" dirty="0"/>
              <a:t> – Exeter Academic Lead</a:t>
            </a:r>
          </a:p>
          <a:p>
            <a:r>
              <a:rPr lang="en-US" sz="1200" b="0" i="0" u="none" strike="noStrike" kern="1200" baseline="0" dirty="0">
                <a:solidFill>
                  <a:schemeClr val="tx1"/>
                </a:solidFill>
                <a:latin typeface="+mn-lt"/>
                <a:ea typeface="+mn-ea"/>
                <a:cs typeface="+mn-cs"/>
              </a:rPr>
              <a:t>Prof Anthony Isles (Cardiff) - Neuroscience and Mental Health Theme Lead </a:t>
            </a:r>
          </a:p>
          <a:p>
            <a:r>
              <a:rPr lang="en-US" sz="1200" b="0" i="0" u="none" strike="noStrike" kern="1200" baseline="0" dirty="0">
                <a:solidFill>
                  <a:schemeClr val="tx1"/>
                </a:solidFill>
                <a:latin typeface="+mn-lt"/>
                <a:ea typeface="+mn-ea"/>
                <a:cs typeface="+mn-cs"/>
              </a:rPr>
              <a:t>Prof Phil Taylor (Cardiff) - Infection, Immunity and Repair Theme Lead </a:t>
            </a:r>
          </a:p>
          <a:p>
            <a:r>
              <a:rPr lang="en-US" sz="1200" b="0" i="0" u="none" strike="noStrike" kern="1200" baseline="0" dirty="0">
                <a:solidFill>
                  <a:schemeClr val="tx1"/>
                </a:solidFill>
                <a:latin typeface="+mn-lt"/>
                <a:ea typeface="+mn-ea"/>
                <a:cs typeface="+mn-cs"/>
              </a:rPr>
              <a:t>Prof Kate Tilling (Bristol) – Population Health Theme Lead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Management Board:</a:t>
            </a:r>
          </a:p>
          <a:p>
            <a:r>
              <a:rPr lang="en-GB" sz="1200" dirty="0">
                <a:solidFill>
                  <a:schemeClr val="accent1">
                    <a:lumMod val="75000"/>
                  </a:schemeClr>
                </a:solidFill>
              </a:rPr>
              <a:t>Executive Director (Chair)</a:t>
            </a:r>
          </a:p>
          <a:p>
            <a:r>
              <a:rPr lang="en-GB" sz="1200" dirty="0">
                <a:solidFill>
                  <a:schemeClr val="accent1">
                    <a:lumMod val="75000"/>
                  </a:schemeClr>
                </a:solidFill>
              </a:rPr>
              <a:t>Director</a:t>
            </a:r>
          </a:p>
          <a:p>
            <a:r>
              <a:rPr lang="en-GB" sz="1200" dirty="0">
                <a:solidFill>
                  <a:schemeClr val="accent1">
                    <a:lumMod val="75000"/>
                  </a:schemeClr>
                </a:solidFill>
              </a:rPr>
              <a:t>Leadership Team </a:t>
            </a:r>
          </a:p>
          <a:p>
            <a:r>
              <a:rPr lang="en-GB" sz="1200" dirty="0">
                <a:solidFill>
                  <a:schemeClr val="accent1">
                    <a:lumMod val="75000"/>
                  </a:schemeClr>
                </a:solidFill>
              </a:rPr>
              <a:t>MRC Unit/Centre representatives</a:t>
            </a:r>
          </a:p>
          <a:p>
            <a:r>
              <a:rPr lang="en-GB" sz="1200" dirty="0">
                <a:solidFill>
                  <a:schemeClr val="accent1">
                    <a:lumMod val="75000"/>
                  </a:schemeClr>
                </a:solidFill>
              </a:rPr>
              <a:t>GW4 BioMed Manager</a:t>
            </a:r>
          </a:p>
          <a:p>
            <a:r>
              <a:rPr lang="en-GB" sz="1200" dirty="0">
                <a:solidFill>
                  <a:schemeClr val="accent1">
                    <a:lumMod val="75000"/>
                  </a:schemeClr>
                </a:solidFill>
              </a:rPr>
              <a:t>2 student reps</a:t>
            </a:r>
          </a:p>
          <a:p>
            <a:endParaRPr lang="en-US" sz="1200" b="0" i="0" u="none" strike="noStrike" kern="1200" baseline="0" dirty="0">
              <a:solidFill>
                <a:schemeClr val="tx1"/>
              </a:solidFill>
              <a:latin typeface="+mn-lt"/>
              <a:ea typeface="+mn-ea"/>
              <a:cs typeface="+mn-cs"/>
            </a:endParaRPr>
          </a:p>
          <a:p>
            <a:pPr marL="342900" indent="-342900">
              <a:buFont typeface="+mj-lt"/>
              <a:buAutoNum type="arabicPeriod"/>
            </a:pPr>
            <a:r>
              <a:rPr lang="en-GB" sz="1200" dirty="0">
                <a:solidFill>
                  <a:schemeClr val="accent1">
                    <a:lumMod val="75000"/>
                  </a:schemeClr>
                </a:solidFill>
              </a:rPr>
              <a:t>Accountable</a:t>
            </a:r>
            <a:r>
              <a:rPr lang="en-GB" sz="1200" baseline="0" dirty="0">
                <a:solidFill>
                  <a:schemeClr val="accent1">
                    <a:lumMod val="75000"/>
                  </a:schemeClr>
                </a:solidFill>
              </a:rPr>
              <a:t> to MRC, GW4 board (DVC/PVC of each HEI)</a:t>
            </a:r>
            <a:endParaRPr lang="en-GB" sz="1200" dirty="0">
              <a:solidFill>
                <a:schemeClr val="accent1">
                  <a:lumMod val="75000"/>
                </a:schemeClr>
              </a:solidFill>
            </a:endParaRPr>
          </a:p>
          <a:p>
            <a:pPr marL="342900" indent="-342900">
              <a:buFont typeface="+mj-lt"/>
              <a:buAutoNum type="arabicPeriod"/>
            </a:pPr>
            <a:r>
              <a:rPr lang="en-GB" sz="1200" dirty="0">
                <a:solidFill>
                  <a:schemeClr val="accent1">
                    <a:lumMod val="75000"/>
                  </a:schemeClr>
                </a:solidFill>
              </a:rPr>
              <a:t>Scientific quality</a:t>
            </a:r>
          </a:p>
          <a:p>
            <a:pPr marL="342900" indent="-342900">
              <a:buFont typeface="+mj-lt"/>
              <a:buAutoNum type="arabicPeriod"/>
            </a:pPr>
            <a:r>
              <a:rPr lang="en-GB" sz="1200" dirty="0">
                <a:solidFill>
                  <a:schemeClr val="accent1">
                    <a:lumMod val="75000"/>
                  </a:schemeClr>
                </a:solidFill>
              </a:rPr>
              <a:t>Selection/allocation of projects/students</a:t>
            </a:r>
          </a:p>
          <a:p>
            <a:pPr marL="342900" indent="-342900">
              <a:buFont typeface="+mj-lt"/>
              <a:buAutoNum type="arabicPeriod"/>
            </a:pPr>
            <a:r>
              <a:rPr lang="en-GB" sz="1200" dirty="0">
                <a:solidFill>
                  <a:schemeClr val="accent1">
                    <a:lumMod val="75000"/>
                  </a:schemeClr>
                </a:solidFill>
              </a:rPr>
              <a:t>Oversight of all MRC students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Scientific Advisory Board: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50000"/>
                  </a:schemeClr>
                </a:solidFill>
              </a:rPr>
              <a:t>3-4 External advisors</a:t>
            </a:r>
          </a:p>
          <a:p>
            <a:endParaRPr lang="en-US" sz="1200" b="0" i="0" u="none" strike="noStrike" kern="1200" baseline="0" dirty="0">
              <a:solidFill>
                <a:schemeClr val="tx1"/>
              </a:solidFill>
              <a:latin typeface="+mn-lt"/>
              <a:ea typeface="+mn-ea"/>
              <a:cs typeface="+mn-cs"/>
            </a:endParaRPr>
          </a:p>
          <a:p>
            <a:pPr marL="342900" indent="-342900">
              <a:buAutoNum type="arabicPeriod"/>
            </a:pPr>
            <a:r>
              <a:rPr lang="en-GB" sz="1200" dirty="0">
                <a:solidFill>
                  <a:schemeClr val="accent2">
                    <a:lumMod val="50000"/>
                  </a:schemeClr>
                </a:solidFill>
              </a:rPr>
              <a:t>Scientific strategy</a:t>
            </a:r>
          </a:p>
          <a:p>
            <a:pPr marL="342900" indent="-342900">
              <a:buAutoNum type="arabicPeriod"/>
            </a:pPr>
            <a:r>
              <a:rPr lang="en-GB" sz="1200" dirty="0">
                <a:solidFill>
                  <a:schemeClr val="accent2">
                    <a:lumMod val="50000"/>
                  </a:schemeClr>
                </a:solidFill>
              </a:rPr>
              <a:t>Feedback on international best practice</a:t>
            </a:r>
          </a:p>
          <a:p>
            <a:pPr marL="342900" indent="-342900">
              <a:buAutoNum type="arabicPeriod"/>
            </a:pPr>
            <a:r>
              <a:rPr lang="en-GB" sz="1200" dirty="0">
                <a:solidFill>
                  <a:schemeClr val="accent2">
                    <a:lumMod val="50000"/>
                  </a:schemeClr>
                </a:solidFill>
              </a:rPr>
              <a:t>Interact at student congress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Operations Board</a:t>
            </a:r>
            <a:r>
              <a:rPr lang="en-US" sz="1200" b="0" i="0" u="none" strike="noStrike" kern="1200" baseline="0" dirty="0">
                <a:solidFill>
                  <a:schemeClr val="tx1"/>
                </a:solidFill>
                <a:latin typeface="+mn-lt"/>
                <a:ea typeface="+mn-ea"/>
                <a:cs typeface="+mn-cs"/>
              </a:rPr>
              <a:t>:</a:t>
            </a:r>
          </a:p>
          <a:p>
            <a:r>
              <a:rPr lang="en-GB" sz="1200" dirty="0">
                <a:solidFill>
                  <a:schemeClr val="accent6">
                    <a:lumMod val="50000"/>
                  </a:schemeClr>
                </a:solidFill>
              </a:rPr>
              <a:t>GW4 BioMed Manager (Chair)</a:t>
            </a:r>
          </a:p>
          <a:p>
            <a:r>
              <a:rPr lang="en-GB" sz="1200" dirty="0">
                <a:solidFill>
                  <a:schemeClr val="accent6">
                    <a:lumMod val="50000"/>
                  </a:schemeClr>
                </a:solidFill>
              </a:rPr>
              <a:t>GW4 BioMed Administrator</a:t>
            </a:r>
          </a:p>
          <a:p>
            <a:r>
              <a:rPr lang="en-GB" sz="1200" dirty="0">
                <a:solidFill>
                  <a:schemeClr val="accent6">
                    <a:lumMod val="50000"/>
                  </a:schemeClr>
                </a:solidFill>
              </a:rPr>
              <a:t>RO professional services reps</a:t>
            </a:r>
          </a:p>
          <a:p>
            <a:endParaRPr lang="en-GB" sz="1200" dirty="0">
              <a:solidFill>
                <a:schemeClr val="accent6">
                  <a:lumMod val="50000"/>
                </a:schemeClr>
              </a:solidFill>
            </a:endParaRPr>
          </a:p>
          <a:p>
            <a:pPr marL="342900" indent="-342900">
              <a:buFont typeface="+mj-lt"/>
              <a:buAutoNum type="arabicPeriod"/>
            </a:pPr>
            <a:r>
              <a:rPr lang="en-GB" sz="1200" dirty="0">
                <a:solidFill>
                  <a:schemeClr val="accent6">
                    <a:lumMod val="50000"/>
                  </a:schemeClr>
                </a:solidFill>
              </a:rPr>
              <a:t>Interaction with RO student offices</a:t>
            </a:r>
          </a:p>
          <a:p>
            <a:pPr marL="342900" indent="-342900">
              <a:buFont typeface="+mj-lt"/>
              <a:buAutoNum type="arabicPeriod"/>
            </a:pPr>
            <a:r>
              <a:rPr lang="en-GB" sz="1200" dirty="0">
                <a:solidFill>
                  <a:schemeClr val="accent6">
                    <a:lumMod val="50000"/>
                  </a:schemeClr>
                </a:solidFill>
              </a:rPr>
              <a:t>Supporting recruitment, selection, induction </a:t>
            </a:r>
            <a:br>
              <a:rPr lang="en-GB" sz="1200" dirty="0">
                <a:solidFill>
                  <a:schemeClr val="accent6">
                    <a:lumMod val="50000"/>
                  </a:schemeClr>
                </a:solidFill>
              </a:rPr>
            </a:br>
            <a:r>
              <a:rPr lang="en-GB" sz="1200" dirty="0">
                <a:solidFill>
                  <a:schemeClr val="accent6">
                    <a:lumMod val="50000"/>
                  </a:schemeClr>
                </a:solidFill>
              </a:rPr>
              <a:t>processes</a:t>
            </a:r>
          </a:p>
          <a:p>
            <a:pPr marL="342900" indent="-342900">
              <a:buFont typeface="+mj-lt"/>
              <a:buAutoNum type="arabicPeriod"/>
            </a:pPr>
            <a:r>
              <a:rPr lang="en-GB" sz="1200" dirty="0">
                <a:solidFill>
                  <a:schemeClr val="accent6">
                    <a:lumMod val="50000"/>
                  </a:schemeClr>
                </a:solidFill>
              </a:rPr>
              <a:t>Cohort building activities</a:t>
            </a:r>
          </a:p>
          <a:p>
            <a:pPr marL="342900" indent="-342900">
              <a:buFont typeface="+mj-lt"/>
              <a:buAutoNum type="arabicPeriod"/>
            </a:pPr>
            <a:r>
              <a:rPr lang="en-GB" sz="1200" dirty="0">
                <a:solidFill>
                  <a:schemeClr val="accent6">
                    <a:lumMod val="50000"/>
                  </a:schemeClr>
                </a:solidFill>
              </a:rPr>
              <a:t>Consistency and sharing best practice</a:t>
            </a:r>
          </a:p>
          <a:p>
            <a:pPr marL="342900" indent="-342900">
              <a:buFont typeface="+mj-lt"/>
              <a:buAutoNum type="arabicPeriod"/>
            </a:pPr>
            <a:r>
              <a:rPr lang="en-GB" sz="1200" dirty="0">
                <a:solidFill>
                  <a:schemeClr val="accent6">
                    <a:lumMod val="50000"/>
                  </a:schemeClr>
                </a:solidFill>
              </a:rPr>
              <a:t>Financial management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Voice: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reps on the board</a:t>
            </a:r>
          </a:p>
          <a:p>
            <a:r>
              <a:rPr lang="en-US" sz="1200" b="0" i="0" u="none" strike="noStrike" kern="1200" baseline="0" dirty="0">
                <a:solidFill>
                  <a:schemeClr val="tx1"/>
                </a:solidFill>
                <a:latin typeface="+mn-lt"/>
                <a:ea typeface="+mn-ea"/>
                <a:cs typeface="+mn-cs"/>
              </a:rPr>
              <a:t>Annual Congress will include a full student assembly meeting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HEI Academic Lead is responsible for liaison with supervisors and other PGR colleagues to ensure academic and partnership procedures and policies are adhered to. This helps ensure that there are clear lines of communications between the students and supervisors and the management/operations teams. This facilitates local autonomy in managing institutional processes, especially around pastoral care and quality, whilst ensuring consistency and cohesiveness across the alliance. </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2070AD-D20A-4D26-BA7F-2DD3402C7E09}" type="slidenum">
              <a:rPr lang="en-GB" smtClean="0"/>
              <a:t>17</a:t>
            </a:fld>
            <a:endParaRPr lang="en-GB"/>
          </a:p>
        </p:txBody>
      </p:sp>
    </p:spTree>
    <p:extLst>
      <p:ext uri="{BB962C8B-B14F-4D97-AF65-F5344CB8AC3E}">
        <p14:creationId xmlns:p14="http://schemas.microsoft.com/office/powerpoint/2010/main" val="3284577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2070AD-D20A-4D26-BA7F-2DD3402C7E09}" type="slidenum">
              <a:rPr lang="en-GB" smtClean="0"/>
              <a:t>24</a:t>
            </a:fld>
            <a:endParaRPr lang="en-GB"/>
          </a:p>
        </p:txBody>
      </p:sp>
    </p:spTree>
    <p:extLst>
      <p:ext uri="{BB962C8B-B14F-4D97-AF65-F5344CB8AC3E}">
        <p14:creationId xmlns:p14="http://schemas.microsoft.com/office/powerpoint/2010/main" val="360672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GW4</a:t>
            </a:r>
            <a:r>
              <a:rPr lang="en-GB" b="1" baseline="0" dirty="0"/>
              <a:t> Board reports to the 4 ROs</a:t>
            </a:r>
            <a:r>
              <a:rPr lang="en-GB" baseline="0" dirty="0"/>
              <a:t>.</a:t>
            </a:r>
          </a:p>
          <a:p>
            <a:endParaRPr lang="en-GB" baseline="0" dirty="0"/>
          </a:p>
          <a:p>
            <a:r>
              <a:rPr lang="en-GB" b="1" baseline="0" dirty="0"/>
              <a:t>Leadership Team:</a:t>
            </a:r>
          </a:p>
          <a:p>
            <a:r>
              <a:rPr lang="en-GB" baseline="0" dirty="0"/>
              <a:t>4 RO leads and 3 Theme leads</a:t>
            </a:r>
          </a:p>
          <a:p>
            <a:endParaRPr lang="en-GB" baseline="0" dirty="0"/>
          </a:p>
          <a:p>
            <a:r>
              <a:rPr lang="en-GB" baseline="0" dirty="0"/>
              <a:t>Dr Tom Freeman – Bath Academic Lead</a:t>
            </a:r>
          </a:p>
          <a:p>
            <a:r>
              <a:rPr lang="en-GB" baseline="0" dirty="0"/>
              <a:t>Prof Paul Martin / Prof David Sheppard – Joint Bristol Academic Leads</a:t>
            </a:r>
          </a:p>
          <a:p>
            <a:r>
              <a:rPr lang="en-GB" baseline="0" dirty="0"/>
              <a:t>Dr Emma Kidd – Cardiff Academic Lead</a:t>
            </a:r>
          </a:p>
          <a:p>
            <a:r>
              <a:rPr lang="en-GB" baseline="0" dirty="0"/>
              <a:t>Prof Tim </a:t>
            </a:r>
            <a:r>
              <a:rPr lang="en-GB" baseline="0" dirty="0" err="1"/>
              <a:t>Frayling</a:t>
            </a:r>
            <a:r>
              <a:rPr lang="en-GB" baseline="0" dirty="0"/>
              <a:t> – Exeter Academic Lead</a:t>
            </a:r>
          </a:p>
          <a:p>
            <a:r>
              <a:rPr lang="en-US" sz="1200" b="0" i="0" u="none" strike="noStrike" kern="1200" baseline="0" dirty="0">
                <a:solidFill>
                  <a:schemeClr val="tx1"/>
                </a:solidFill>
                <a:latin typeface="+mn-lt"/>
                <a:ea typeface="+mn-ea"/>
                <a:cs typeface="+mn-cs"/>
              </a:rPr>
              <a:t>Prof Anthony Isles (Cardiff) - Neuroscience and Mental Health Theme Lead </a:t>
            </a:r>
          </a:p>
          <a:p>
            <a:r>
              <a:rPr lang="en-US" sz="1200" b="0" i="0" u="none" strike="noStrike" kern="1200" baseline="0" dirty="0">
                <a:solidFill>
                  <a:schemeClr val="tx1"/>
                </a:solidFill>
                <a:latin typeface="+mn-lt"/>
                <a:ea typeface="+mn-ea"/>
                <a:cs typeface="+mn-cs"/>
              </a:rPr>
              <a:t>Prof Phil Taylor (Cardiff) - Infection, Immunity and Repair Theme Lead </a:t>
            </a:r>
          </a:p>
          <a:p>
            <a:r>
              <a:rPr lang="en-US" sz="1200" b="0" i="0" u="none" strike="noStrike" kern="1200" baseline="0" dirty="0">
                <a:solidFill>
                  <a:schemeClr val="tx1"/>
                </a:solidFill>
                <a:latin typeface="+mn-lt"/>
                <a:ea typeface="+mn-ea"/>
                <a:cs typeface="+mn-cs"/>
              </a:rPr>
              <a:t>Prof Kate Tilling (Bristol) – Population Health Theme Lead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Management Board:</a:t>
            </a:r>
          </a:p>
          <a:p>
            <a:r>
              <a:rPr lang="en-GB" sz="1200" dirty="0">
                <a:solidFill>
                  <a:schemeClr val="accent1">
                    <a:lumMod val="75000"/>
                  </a:schemeClr>
                </a:solidFill>
              </a:rPr>
              <a:t>Executive Director (Chair)</a:t>
            </a:r>
          </a:p>
          <a:p>
            <a:r>
              <a:rPr lang="en-GB" sz="1200" dirty="0">
                <a:solidFill>
                  <a:schemeClr val="accent1">
                    <a:lumMod val="75000"/>
                  </a:schemeClr>
                </a:solidFill>
              </a:rPr>
              <a:t>Director</a:t>
            </a:r>
          </a:p>
          <a:p>
            <a:r>
              <a:rPr lang="en-GB" sz="1200" dirty="0">
                <a:solidFill>
                  <a:schemeClr val="accent1">
                    <a:lumMod val="75000"/>
                  </a:schemeClr>
                </a:solidFill>
              </a:rPr>
              <a:t>Leadership Team </a:t>
            </a:r>
          </a:p>
          <a:p>
            <a:r>
              <a:rPr lang="en-GB" sz="1200" dirty="0">
                <a:solidFill>
                  <a:schemeClr val="accent1">
                    <a:lumMod val="75000"/>
                  </a:schemeClr>
                </a:solidFill>
              </a:rPr>
              <a:t>MRC Unit/Centre representatives</a:t>
            </a:r>
          </a:p>
          <a:p>
            <a:r>
              <a:rPr lang="en-GB" sz="1200" dirty="0">
                <a:solidFill>
                  <a:schemeClr val="accent1">
                    <a:lumMod val="75000"/>
                  </a:schemeClr>
                </a:solidFill>
              </a:rPr>
              <a:t>GW4 BioMed Manager</a:t>
            </a:r>
          </a:p>
          <a:p>
            <a:r>
              <a:rPr lang="en-GB" sz="1200" dirty="0">
                <a:solidFill>
                  <a:schemeClr val="accent1">
                    <a:lumMod val="75000"/>
                  </a:schemeClr>
                </a:solidFill>
              </a:rPr>
              <a:t>2 student reps</a:t>
            </a:r>
          </a:p>
          <a:p>
            <a:endParaRPr lang="en-US" sz="1200" b="0" i="0" u="none" strike="noStrike" kern="1200" baseline="0" dirty="0">
              <a:solidFill>
                <a:schemeClr val="tx1"/>
              </a:solidFill>
              <a:latin typeface="+mn-lt"/>
              <a:ea typeface="+mn-ea"/>
              <a:cs typeface="+mn-cs"/>
            </a:endParaRPr>
          </a:p>
          <a:p>
            <a:pPr marL="342900" indent="-342900">
              <a:buFont typeface="+mj-lt"/>
              <a:buAutoNum type="arabicPeriod"/>
            </a:pPr>
            <a:r>
              <a:rPr lang="en-GB" sz="1200" dirty="0">
                <a:solidFill>
                  <a:schemeClr val="accent1">
                    <a:lumMod val="75000"/>
                  </a:schemeClr>
                </a:solidFill>
              </a:rPr>
              <a:t>Accountable</a:t>
            </a:r>
            <a:r>
              <a:rPr lang="en-GB" sz="1200" baseline="0" dirty="0">
                <a:solidFill>
                  <a:schemeClr val="accent1">
                    <a:lumMod val="75000"/>
                  </a:schemeClr>
                </a:solidFill>
              </a:rPr>
              <a:t> to MRC, GW4 board (DVC/PVC of each HEI)</a:t>
            </a:r>
            <a:endParaRPr lang="en-GB" sz="1200" dirty="0">
              <a:solidFill>
                <a:schemeClr val="accent1">
                  <a:lumMod val="75000"/>
                </a:schemeClr>
              </a:solidFill>
            </a:endParaRPr>
          </a:p>
          <a:p>
            <a:pPr marL="342900" indent="-342900">
              <a:buFont typeface="+mj-lt"/>
              <a:buAutoNum type="arabicPeriod"/>
            </a:pPr>
            <a:r>
              <a:rPr lang="en-GB" sz="1200" dirty="0">
                <a:solidFill>
                  <a:schemeClr val="accent1">
                    <a:lumMod val="75000"/>
                  </a:schemeClr>
                </a:solidFill>
              </a:rPr>
              <a:t>Scientific quality</a:t>
            </a:r>
          </a:p>
          <a:p>
            <a:pPr marL="342900" indent="-342900">
              <a:buFont typeface="+mj-lt"/>
              <a:buAutoNum type="arabicPeriod"/>
            </a:pPr>
            <a:r>
              <a:rPr lang="en-GB" sz="1200" dirty="0">
                <a:solidFill>
                  <a:schemeClr val="accent1">
                    <a:lumMod val="75000"/>
                  </a:schemeClr>
                </a:solidFill>
              </a:rPr>
              <a:t>Selection/allocation of projects/students</a:t>
            </a:r>
          </a:p>
          <a:p>
            <a:pPr marL="342900" indent="-342900">
              <a:buFont typeface="+mj-lt"/>
              <a:buAutoNum type="arabicPeriod"/>
            </a:pPr>
            <a:r>
              <a:rPr lang="en-GB" sz="1200" dirty="0">
                <a:solidFill>
                  <a:schemeClr val="accent1">
                    <a:lumMod val="75000"/>
                  </a:schemeClr>
                </a:solidFill>
              </a:rPr>
              <a:t>Oversight of all MRC students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Scientific Advisory Board: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50000"/>
                  </a:schemeClr>
                </a:solidFill>
              </a:rPr>
              <a:t>3-4 External advisors</a:t>
            </a:r>
          </a:p>
          <a:p>
            <a:endParaRPr lang="en-US" sz="1200" b="0" i="0" u="none" strike="noStrike" kern="1200" baseline="0" dirty="0">
              <a:solidFill>
                <a:schemeClr val="tx1"/>
              </a:solidFill>
              <a:latin typeface="+mn-lt"/>
              <a:ea typeface="+mn-ea"/>
              <a:cs typeface="+mn-cs"/>
            </a:endParaRPr>
          </a:p>
          <a:p>
            <a:pPr marL="342900" indent="-342900">
              <a:buAutoNum type="arabicPeriod"/>
            </a:pPr>
            <a:r>
              <a:rPr lang="en-GB" sz="1200" dirty="0">
                <a:solidFill>
                  <a:schemeClr val="accent2">
                    <a:lumMod val="50000"/>
                  </a:schemeClr>
                </a:solidFill>
              </a:rPr>
              <a:t>Scientific strategy</a:t>
            </a:r>
          </a:p>
          <a:p>
            <a:pPr marL="342900" indent="-342900">
              <a:buAutoNum type="arabicPeriod"/>
            </a:pPr>
            <a:r>
              <a:rPr lang="en-GB" sz="1200" dirty="0">
                <a:solidFill>
                  <a:schemeClr val="accent2">
                    <a:lumMod val="50000"/>
                  </a:schemeClr>
                </a:solidFill>
              </a:rPr>
              <a:t>Feedback on international best practice</a:t>
            </a:r>
          </a:p>
          <a:p>
            <a:pPr marL="342900" indent="-342900">
              <a:buAutoNum type="arabicPeriod"/>
            </a:pPr>
            <a:r>
              <a:rPr lang="en-GB" sz="1200" dirty="0">
                <a:solidFill>
                  <a:schemeClr val="accent2">
                    <a:lumMod val="50000"/>
                  </a:schemeClr>
                </a:solidFill>
              </a:rPr>
              <a:t>Interact at student congress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Operations Board</a:t>
            </a:r>
            <a:r>
              <a:rPr lang="en-US" sz="1200" b="0" i="0" u="none" strike="noStrike" kern="1200" baseline="0" dirty="0">
                <a:solidFill>
                  <a:schemeClr val="tx1"/>
                </a:solidFill>
                <a:latin typeface="+mn-lt"/>
                <a:ea typeface="+mn-ea"/>
                <a:cs typeface="+mn-cs"/>
              </a:rPr>
              <a:t>:</a:t>
            </a:r>
          </a:p>
          <a:p>
            <a:r>
              <a:rPr lang="en-GB" sz="1200" dirty="0">
                <a:solidFill>
                  <a:schemeClr val="accent6">
                    <a:lumMod val="50000"/>
                  </a:schemeClr>
                </a:solidFill>
              </a:rPr>
              <a:t>GW4 BioMed Manager (Chair)</a:t>
            </a:r>
          </a:p>
          <a:p>
            <a:r>
              <a:rPr lang="en-GB" sz="1200" dirty="0">
                <a:solidFill>
                  <a:schemeClr val="accent6">
                    <a:lumMod val="50000"/>
                  </a:schemeClr>
                </a:solidFill>
              </a:rPr>
              <a:t>GW4 BioMed Administrator</a:t>
            </a:r>
          </a:p>
          <a:p>
            <a:r>
              <a:rPr lang="en-GB" sz="1200" dirty="0">
                <a:solidFill>
                  <a:schemeClr val="accent6">
                    <a:lumMod val="50000"/>
                  </a:schemeClr>
                </a:solidFill>
              </a:rPr>
              <a:t>RO professional services reps</a:t>
            </a:r>
          </a:p>
          <a:p>
            <a:endParaRPr lang="en-GB" sz="1200" dirty="0">
              <a:solidFill>
                <a:schemeClr val="accent6">
                  <a:lumMod val="50000"/>
                </a:schemeClr>
              </a:solidFill>
            </a:endParaRPr>
          </a:p>
          <a:p>
            <a:pPr marL="342900" indent="-342900">
              <a:buFont typeface="+mj-lt"/>
              <a:buAutoNum type="arabicPeriod"/>
            </a:pPr>
            <a:r>
              <a:rPr lang="en-GB" sz="1200" dirty="0">
                <a:solidFill>
                  <a:schemeClr val="accent6">
                    <a:lumMod val="50000"/>
                  </a:schemeClr>
                </a:solidFill>
              </a:rPr>
              <a:t>Interaction with RO student offices</a:t>
            </a:r>
          </a:p>
          <a:p>
            <a:pPr marL="342900" indent="-342900">
              <a:buFont typeface="+mj-lt"/>
              <a:buAutoNum type="arabicPeriod"/>
            </a:pPr>
            <a:r>
              <a:rPr lang="en-GB" sz="1200" dirty="0">
                <a:solidFill>
                  <a:schemeClr val="accent6">
                    <a:lumMod val="50000"/>
                  </a:schemeClr>
                </a:solidFill>
              </a:rPr>
              <a:t>Supporting recruitment, selection, induction </a:t>
            </a:r>
            <a:br>
              <a:rPr lang="en-GB" sz="1200" dirty="0">
                <a:solidFill>
                  <a:schemeClr val="accent6">
                    <a:lumMod val="50000"/>
                  </a:schemeClr>
                </a:solidFill>
              </a:rPr>
            </a:br>
            <a:r>
              <a:rPr lang="en-GB" sz="1200" dirty="0">
                <a:solidFill>
                  <a:schemeClr val="accent6">
                    <a:lumMod val="50000"/>
                  </a:schemeClr>
                </a:solidFill>
              </a:rPr>
              <a:t>processes</a:t>
            </a:r>
          </a:p>
          <a:p>
            <a:pPr marL="342900" indent="-342900">
              <a:buFont typeface="+mj-lt"/>
              <a:buAutoNum type="arabicPeriod"/>
            </a:pPr>
            <a:r>
              <a:rPr lang="en-GB" sz="1200" dirty="0">
                <a:solidFill>
                  <a:schemeClr val="accent6">
                    <a:lumMod val="50000"/>
                  </a:schemeClr>
                </a:solidFill>
              </a:rPr>
              <a:t>Cohort building activities</a:t>
            </a:r>
          </a:p>
          <a:p>
            <a:pPr marL="342900" indent="-342900">
              <a:buFont typeface="+mj-lt"/>
              <a:buAutoNum type="arabicPeriod"/>
            </a:pPr>
            <a:r>
              <a:rPr lang="en-GB" sz="1200" dirty="0">
                <a:solidFill>
                  <a:schemeClr val="accent6">
                    <a:lumMod val="50000"/>
                  </a:schemeClr>
                </a:solidFill>
              </a:rPr>
              <a:t>Consistency and sharing best practice</a:t>
            </a:r>
          </a:p>
          <a:p>
            <a:pPr marL="342900" indent="-342900">
              <a:buFont typeface="+mj-lt"/>
              <a:buAutoNum type="arabicPeriod"/>
            </a:pPr>
            <a:r>
              <a:rPr lang="en-GB" sz="1200" dirty="0">
                <a:solidFill>
                  <a:schemeClr val="accent6">
                    <a:lumMod val="50000"/>
                  </a:schemeClr>
                </a:solidFill>
              </a:rPr>
              <a:t>Financial management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Voice: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reps on the board</a:t>
            </a:r>
          </a:p>
          <a:p>
            <a:r>
              <a:rPr lang="en-US" sz="1200" b="0" i="0" u="none" strike="noStrike" kern="1200" baseline="0" dirty="0">
                <a:solidFill>
                  <a:schemeClr val="tx1"/>
                </a:solidFill>
                <a:latin typeface="+mn-lt"/>
                <a:ea typeface="+mn-ea"/>
                <a:cs typeface="+mn-cs"/>
              </a:rPr>
              <a:t>Annual Congress will include a full student assembly meeting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HEI Academic Lead is responsible for liaison with supervisors and other PGR colleagues to ensure academic and partnership procedures and policies are adhered to. This helps ensure that there are clear lines of communications between the students and supervisors and the management/operations teams. This facilitates local autonomy in managing institutional processes, especially around pastoral care and quality, whilst ensuring consistency and cohesiveness across the alliance. </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2070AD-D20A-4D26-BA7F-2DD3402C7E09}" type="slidenum">
              <a:rPr lang="en-GB" smtClean="0"/>
              <a:t>6</a:t>
            </a:fld>
            <a:endParaRPr lang="en-GB"/>
          </a:p>
        </p:txBody>
      </p:sp>
    </p:spTree>
    <p:extLst>
      <p:ext uri="{BB962C8B-B14F-4D97-AF65-F5344CB8AC3E}">
        <p14:creationId xmlns:p14="http://schemas.microsoft.com/office/powerpoint/2010/main" val="143308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GW4</a:t>
            </a:r>
            <a:r>
              <a:rPr lang="en-GB" b="1" baseline="0" dirty="0"/>
              <a:t> Board reports to the 4 ROs</a:t>
            </a:r>
            <a:r>
              <a:rPr lang="en-GB" baseline="0" dirty="0"/>
              <a:t>.</a:t>
            </a:r>
          </a:p>
          <a:p>
            <a:endParaRPr lang="en-GB" baseline="0" dirty="0"/>
          </a:p>
          <a:p>
            <a:r>
              <a:rPr lang="en-GB" b="1" baseline="0" dirty="0"/>
              <a:t>Leadership Team:</a:t>
            </a:r>
          </a:p>
          <a:p>
            <a:r>
              <a:rPr lang="en-GB" baseline="0" dirty="0"/>
              <a:t>4 RO leads and 3 Theme leads</a:t>
            </a:r>
          </a:p>
          <a:p>
            <a:endParaRPr lang="en-GB" baseline="0" dirty="0"/>
          </a:p>
          <a:p>
            <a:r>
              <a:rPr lang="en-GB" baseline="0" dirty="0"/>
              <a:t>Dr Tom Freeman – Bath Academic Lead</a:t>
            </a:r>
          </a:p>
          <a:p>
            <a:r>
              <a:rPr lang="en-GB" baseline="0" dirty="0"/>
              <a:t>Prof Paul Martin / Prof David Sheppard – Joint Bristol Academic Leads</a:t>
            </a:r>
          </a:p>
          <a:p>
            <a:r>
              <a:rPr lang="en-GB" baseline="0" dirty="0"/>
              <a:t>Dr Emma Kidd – Cardiff Academic Lead</a:t>
            </a:r>
          </a:p>
          <a:p>
            <a:r>
              <a:rPr lang="en-GB" baseline="0" dirty="0"/>
              <a:t>Prof Tim </a:t>
            </a:r>
            <a:r>
              <a:rPr lang="en-GB" baseline="0" dirty="0" err="1"/>
              <a:t>Frayling</a:t>
            </a:r>
            <a:r>
              <a:rPr lang="en-GB" baseline="0" dirty="0"/>
              <a:t> – Exeter Academic Lead</a:t>
            </a:r>
          </a:p>
          <a:p>
            <a:r>
              <a:rPr lang="en-US" sz="1200" b="0" i="0" u="none" strike="noStrike" kern="1200" baseline="0" dirty="0">
                <a:solidFill>
                  <a:schemeClr val="tx1"/>
                </a:solidFill>
                <a:latin typeface="+mn-lt"/>
                <a:ea typeface="+mn-ea"/>
                <a:cs typeface="+mn-cs"/>
              </a:rPr>
              <a:t>Prof Anthony Isles (Cardiff) - Neuroscience and Mental Health Theme Lead </a:t>
            </a:r>
          </a:p>
          <a:p>
            <a:r>
              <a:rPr lang="en-US" sz="1200" b="0" i="0" u="none" strike="noStrike" kern="1200" baseline="0" dirty="0">
                <a:solidFill>
                  <a:schemeClr val="tx1"/>
                </a:solidFill>
                <a:latin typeface="+mn-lt"/>
                <a:ea typeface="+mn-ea"/>
                <a:cs typeface="+mn-cs"/>
              </a:rPr>
              <a:t>Prof Phil Taylor (Cardiff) - Infection, Immunity and Repair Theme Lead </a:t>
            </a:r>
          </a:p>
          <a:p>
            <a:r>
              <a:rPr lang="en-US" sz="1200" b="0" i="0" u="none" strike="noStrike" kern="1200" baseline="0" dirty="0">
                <a:solidFill>
                  <a:schemeClr val="tx1"/>
                </a:solidFill>
                <a:latin typeface="+mn-lt"/>
                <a:ea typeface="+mn-ea"/>
                <a:cs typeface="+mn-cs"/>
              </a:rPr>
              <a:t>Prof Kate Tilling (Bristol) – Population Health Theme Lead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Management Board:</a:t>
            </a:r>
          </a:p>
          <a:p>
            <a:r>
              <a:rPr lang="en-GB" sz="1200" dirty="0">
                <a:solidFill>
                  <a:schemeClr val="accent1">
                    <a:lumMod val="75000"/>
                  </a:schemeClr>
                </a:solidFill>
              </a:rPr>
              <a:t>Executive Director (Chair)</a:t>
            </a:r>
          </a:p>
          <a:p>
            <a:r>
              <a:rPr lang="en-GB" sz="1200" dirty="0">
                <a:solidFill>
                  <a:schemeClr val="accent1">
                    <a:lumMod val="75000"/>
                  </a:schemeClr>
                </a:solidFill>
              </a:rPr>
              <a:t>Director</a:t>
            </a:r>
          </a:p>
          <a:p>
            <a:r>
              <a:rPr lang="en-GB" sz="1200" dirty="0">
                <a:solidFill>
                  <a:schemeClr val="accent1">
                    <a:lumMod val="75000"/>
                  </a:schemeClr>
                </a:solidFill>
              </a:rPr>
              <a:t>Leadership Team </a:t>
            </a:r>
          </a:p>
          <a:p>
            <a:r>
              <a:rPr lang="en-GB" sz="1200" dirty="0">
                <a:solidFill>
                  <a:schemeClr val="accent1">
                    <a:lumMod val="75000"/>
                  </a:schemeClr>
                </a:solidFill>
              </a:rPr>
              <a:t>MRC Unit/Centre representatives</a:t>
            </a:r>
          </a:p>
          <a:p>
            <a:r>
              <a:rPr lang="en-GB" sz="1200" dirty="0">
                <a:solidFill>
                  <a:schemeClr val="accent1">
                    <a:lumMod val="75000"/>
                  </a:schemeClr>
                </a:solidFill>
              </a:rPr>
              <a:t>GW4 BioMed Manager</a:t>
            </a:r>
          </a:p>
          <a:p>
            <a:r>
              <a:rPr lang="en-GB" sz="1200" dirty="0">
                <a:solidFill>
                  <a:schemeClr val="accent1">
                    <a:lumMod val="75000"/>
                  </a:schemeClr>
                </a:solidFill>
              </a:rPr>
              <a:t>2 student reps</a:t>
            </a:r>
          </a:p>
          <a:p>
            <a:endParaRPr lang="en-US" sz="1200" b="0" i="0" u="none" strike="noStrike" kern="1200" baseline="0" dirty="0">
              <a:solidFill>
                <a:schemeClr val="tx1"/>
              </a:solidFill>
              <a:latin typeface="+mn-lt"/>
              <a:ea typeface="+mn-ea"/>
              <a:cs typeface="+mn-cs"/>
            </a:endParaRPr>
          </a:p>
          <a:p>
            <a:pPr marL="342900" indent="-342900">
              <a:buFont typeface="+mj-lt"/>
              <a:buAutoNum type="arabicPeriod"/>
            </a:pPr>
            <a:r>
              <a:rPr lang="en-GB" sz="1200" dirty="0">
                <a:solidFill>
                  <a:schemeClr val="accent1">
                    <a:lumMod val="75000"/>
                  </a:schemeClr>
                </a:solidFill>
              </a:rPr>
              <a:t>Accountable</a:t>
            </a:r>
            <a:r>
              <a:rPr lang="en-GB" sz="1200" baseline="0" dirty="0">
                <a:solidFill>
                  <a:schemeClr val="accent1">
                    <a:lumMod val="75000"/>
                  </a:schemeClr>
                </a:solidFill>
              </a:rPr>
              <a:t> to MRC, GW4 board (DVC/PVC of each HEI)</a:t>
            </a:r>
            <a:endParaRPr lang="en-GB" sz="1200" dirty="0">
              <a:solidFill>
                <a:schemeClr val="accent1">
                  <a:lumMod val="75000"/>
                </a:schemeClr>
              </a:solidFill>
            </a:endParaRPr>
          </a:p>
          <a:p>
            <a:pPr marL="342900" indent="-342900">
              <a:buFont typeface="+mj-lt"/>
              <a:buAutoNum type="arabicPeriod"/>
            </a:pPr>
            <a:r>
              <a:rPr lang="en-GB" sz="1200" dirty="0">
                <a:solidFill>
                  <a:schemeClr val="accent1">
                    <a:lumMod val="75000"/>
                  </a:schemeClr>
                </a:solidFill>
              </a:rPr>
              <a:t>Scientific quality</a:t>
            </a:r>
          </a:p>
          <a:p>
            <a:pPr marL="342900" indent="-342900">
              <a:buFont typeface="+mj-lt"/>
              <a:buAutoNum type="arabicPeriod"/>
            </a:pPr>
            <a:r>
              <a:rPr lang="en-GB" sz="1200" dirty="0">
                <a:solidFill>
                  <a:schemeClr val="accent1">
                    <a:lumMod val="75000"/>
                  </a:schemeClr>
                </a:solidFill>
              </a:rPr>
              <a:t>Selection/allocation of projects/students</a:t>
            </a:r>
          </a:p>
          <a:p>
            <a:pPr marL="342900" indent="-342900">
              <a:buFont typeface="+mj-lt"/>
              <a:buAutoNum type="arabicPeriod"/>
            </a:pPr>
            <a:r>
              <a:rPr lang="en-GB" sz="1200" dirty="0">
                <a:solidFill>
                  <a:schemeClr val="accent1">
                    <a:lumMod val="75000"/>
                  </a:schemeClr>
                </a:solidFill>
              </a:rPr>
              <a:t>Oversight of all MRC students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Scientific Advisory Board: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50000"/>
                  </a:schemeClr>
                </a:solidFill>
              </a:rPr>
              <a:t>3-4 External advisors</a:t>
            </a:r>
          </a:p>
          <a:p>
            <a:endParaRPr lang="en-US" sz="1200" b="0" i="0" u="none" strike="noStrike" kern="1200" baseline="0" dirty="0">
              <a:solidFill>
                <a:schemeClr val="tx1"/>
              </a:solidFill>
              <a:latin typeface="+mn-lt"/>
              <a:ea typeface="+mn-ea"/>
              <a:cs typeface="+mn-cs"/>
            </a:endParaRPr>
          </a:p>
          <a:p>
            <a:pPr marL="342900" indent="-342900">
              <a:buAutoNum type="arabicPeriod"/>
            </a:pPr>
            <a:r>
              <a:rPr lang="en-GB" sz="1200" dirty="0">
                <a:solidFill>
                  <a:schemeClr val="accent2">
                    <a:lumMod val="50000"/>
                  </a:schemeClr>
                </a:solidFill>
              </a:rPr>
              <a:t>Scientific strategy</a:t>
            </a:r>
          </a:p>
          <a:p>
            <a:pPr marL="342900" indent="-342900">
              <a:buAutoNum type="arabicPeriod"/>
            </a:pPr>
            <a:r>
              <a:rPr lang="en-GB" sz="1200" dirty="0">
                <a:solidFill>
                  <a:schemeClr val="accent2">
                    <a:lumMod val="50000"/>
                  </a:schemeClr>
                </a:solidFill>
              </a:rPr>
              <a:t>Feedback on international best practice</a:t>
            </a:r>
          </a:p>
          <a:p>
            <a:pPr marL="342900" indent="-342900">
              <a:buAutoNum type="arabicPeriod"/>
            </a:pPr>
            <a:r>
              <a:rPr lang="en-GB" sz="1200" dirty="0">
                <a:solidFill>
                  <a:schemeClr val="accent2">
                    <a:lumMod val="50000"/>
                  </a:schemeClr>
                </a:solidFill>
              </a:rPr>
              <a:t>Interact at student congress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Operations Board</a:t>
            </a:r>
            <a:r>
              <a:rPr lang="en-US" sz="1200" b="0" i="0" u="none" strike="noStrike" kern="1200" baseline="0" dirty="0">
                <a:solidFill>
                  <a:schemeClr val="tx1"/>
                </a:solidFill>
                <a:latin typeface="+mn-lt"/>
                <a:ea typeface="+mn-ea"/>
                <a:cs typeface="+mn-cs"/>
              </a:rPr>
              <a:t>:</a:t>
            </a:r>
          </a:p>
          <a:p>
            <a:r>
              <a:rPr lang="en-GB" sz="1200" dirty="0">
                <a:solidFill>
                  <a:schemeClr val="accent6">
                    <a:lumMod val="50000"/>
                  </a:schemeClr>
                </a:solidFill>
              </a:rPr>
              <a:t>GW4 BioMed Manager (Chair)</a:t>
            </a:r>
          </a:p>
          <a:p>
            <a:r>
              <a:rPr lang="en-GB" sz="1200" dirty="0">
                <a:solidFill>
                  <a:schemeClr val="accent6">
                    <a:lumMod val="50000"/>
                  </a:schemeClr>
                </a:solidFill>
              </a:rPr>
              <a:t>GW4 BioMed Administrator</a:t>
            </a:r>
          </a:p>
          <a:p>
            <a:r>
              <a:rPr lang="en-GB" sz="1200" dirty="0">
                <a:solidFill>
                  <a:schemeClr val="accent6">
                    <a:lumMod val="50000"/>
                  </a:schemeClr>
                </a:solidFill>
              </a:rPr>
              <a:t>RO professional services reps</a:t>
            </a:r>
          </a:p>
          <a:p>
            <a:endParaRPr lang="en-GB" sz="1200" dirty="0">
              <a:solidFill>
                <a:schemeClr val="accent6">
                  <a:lumMod val="50000"/>
                </a:schemeClr>
              </a:solidFill>
            </a:endParaRPr>
          </a:p>
          <a:p>
            <a:pPr marL="342900" indent="-342900">
              <a:buFont typeface="+mj-lt"/>
              <a:buAutoNum type="arabicPeriod"/>
            </a:pPr>
            <a:r>
              <a:rPr lang="en-GB" sz="1200" dirty="0">
                <a:solidFill>
                  <a:schemeClr val="accent6">
                    <a:lumMod val="50000"/>
                  </a:schemeClr>
                </a:solidFill>
              </a:rPr>
              <a:t>Interaction with RO student offices</a:t>
            </a:r>
          </a:p>
          <a:p>
            <a:pPr marL="342900" indent="-342900">
              <a:buFont typeface="+mj-lt"/>
              <a:buAutoNum type="arabicPeriod"/>
            </a:pPr>
            <a:r>
              <a:rPr lang="en-GB" sz="1200" dirty="0">
                <a:solidFill>
                  <a:schemeClr val="accent6">
                    <a:lumMod val="50000"/>
                  </a:schemeClr>
                </a:solidFill>
              </a:rPr>
              <a:t>Supporting recruitment, selection, induction </a:t>
            </a:r>
            <a:br>
              <a:rPr lang="en-GB" sz="1200" dirty="0">
                <a:solidFill>
                  <a:schemeClr val="accent6">
                    <a:lumMod val="50000"/>
                  </a:schemeClr>
                </a:solidFill>
              </a:rPr>
            </a:br>
            <a:r>
              <a:rPr lang="en-GB" sz="1200" dirty="0">
                <a:solidFill>
                  <a:schemeClr val="accent6">
                    <a:lumMod val="50000"/>
                  </a:schemeClr>
                </a:solidFill>
              </a:rPr>
              <a:t>processes</a:t>
            </a:r>
          </a:p>
          <a:p>
            <a:pPr marL="342900" indent="-342900">
              <a:buFont typeface="+mj-lt"/>
              <a:buAutoNum type="arabicPeriod"/>
            </a:pPr>
            <a:r>
              <a:rPr lang="en-GB" sz="1200" dirty="0">
                <a:solidFill>
                  <a:schemeClr val="accent6">
                    <a:lumMod val="50000"/>
                  </a:schemeClr>
                </a:solidFill>
              </a:rPr>
              <a:t>Cohort building activities</a:t>
            </a:r>
          </a:p>
          <a:p>
            <a:pPr marL="342900" indent="-342900">
              <a:buFont typeface="+mj-lt"/>
              <a:buAutoNum type="arabicPeriod"/>
            </a:pPr>
            <a:r>
              <a:rPr lang="en-GB" sz="1200" dirty="0">
                <a:solidFill>
                  <a:schemeClr val="accent6">
                    <a:lumMod val="50000"/>
                  </a:schemeClr>
                </a:solidFill>
              </a:rPr>
              <a:t>Consistency and sharing best practice</a:t>
            </a:r>
          </a:p>
          <a:p>
            <a:pPr marL="342900" indent="-342900">
              <a:buFont typeface="+mj-lt"/>
              <a:buAutoNum type="arabicPeriod"/>
            </a:pPr>
            <a:r>
              <a:rPr lang="en-GB" sz="1200" dirty="0">
                <a:solidFill>
                  <a:schemeClr val="accent6">
                    <a:lumMod val="50000"/>
                  </a:schemeClr>
                </a:solidFill>
              </a:rPr>
              <a:t>Financial management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Voice: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reps on the board</a:t>
            </a:r>
          </a:p>
          <a:p>
            <a:r>
              <a:rPr lang="en-US" sz="1200" b="0" i="0" u="none" strike="noStrike" kern="1200" baseline="0" dirty="0">
                <a:solidFill>
                  <a:schemeClr val="tx1"/>
                </a:solidFill>
                <a:latin typeface="+mn-lt"/>
                <a:ea typeface="+mn-ea"/>
                <a:cs typeface="+mn-cs"/>
              </a:rPr>
              <a:t>Annual Congress will include a full student assembly meeting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HEI Academic Lead is responsible for liaison with supervisors and other PGR colleagues to ensure academic and partnership procedures and policies are adhered to. This helps ensure that there are clear lines of communications between the students and supervisors and the management/operations teams. This facilitates local autonomy in managing institutional processes, especially around pastoral care and quality, whilst ensuring consistency and cohesiveness across the alliance. </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2070AD-D20A-4D26-BA7F-2DD3402C7E09}" type="slidenum">
              <a:rPr lang="en-GB" smtClean="0"/>
              <a:t>7</a:t>
            </a:fld>
            <a:endParaRPr lang="en-GB"/>
          </a:p>
        </p:txBody>
      </p:sp>
    </p:spTree>
    <p:extLst>
      <p:ext uri="{BB962C8B-B14F-4D97-AF65-F5344CB8AC3E}">
        <p14:creationId xmlns:p14="http://schemas.microsoft.com/office/powerpoint/2010/main" val="109467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GW4</a:t>
            </a:r>
            <a:r>
              <a:rPr lang="en-GB" b="1" baseline="0" dirty="0"/>
              <a:t> Board reports to the 4 ROs</a:t>
            </a:r>
            <a:r>
              <a:rPr lang="en-GB" baseline="0" dirty="0"/>
              <a:t>.</a:t>
            </a:r>
          </a:p>
          <a:p>
            <a:endParaRPr lang="en-GB" baseline="0" dirty="0"/>
          </a:p>
          <a:p>
            <a:r>
              <a:rPr lang="en-GB" b="1" baseline="0" dirty="0"/>
              <a:t>Leadership Team:</a:t>
            </a:r>
          </a:p>
          <a:p>
            <a:r>
              <a:rPr lang="en-GB" baseline="0" dirty="0"/>
              <a:t>4 RO leads and 3 Theme leads</a:t>
            </a:r>
          </a:p>
          <a:p>
            <a:endParaRPr lang="en-GB" baseline="0" dirty="0"/>
          </a:p>
          <a:p>
            <a:r>
              <a:rPr lang="en-GB" baseline="0" dirty="0"/>
              <a:t>Dr Tom Freeman – Bath Academic Lead</a:t>
            </a:r>
          </a:p>
          <a:p>
            <a:r>
              <a:rPr lang="en-GB" baseline="0" dirty="0"/>
              <a:t>Prof Paul Martin / Prof David Sheppard – Joint Bristol Academic Leads</a:t>
            </a:r>
          </a:p>
          <a:p>
            <a:r>
              <a:rPr lang="en-GB" baseline="0" dirty="0"/>
              <a:t>Dr Emma Kidd – Cardiff Academic Lead</a:t>
            </a:r>
          </a:p>
          <a:p>
            <a:r>
              <a:rPr lang="en-GB" baseline="0" dirty="0"/>
              <a:t>Prof Tim </a:t>
            </a:r>
            <a:r>
              <a:rPr lang="en-GB" baseline="0" dirty="0" err="1"/>
              <a:t>Frayling</a:t>
            </a:r>
            <a:r>
              <a:rPr lang="en-GB" baseline="0" dirty="0"/>
              <a:t> – Exeter Academic Lead</a:t>
            </a:r>
          </a:p>
          <a:p>
            <a:r>
              <a:rPr lang="en-US" sz="1200" b="0" i="0" u="none" strike="noStrike" kern="1200" baseline="0" dirty="0">
                <a:solidFill>
                  <a:schemeClr val="tx1"/>
                </a:solidFill>
                <a:latin typeface="+mn-lt"/>
                <a:ea typeface="+mn-ea"/>
                <a:cs typeface="+mn-cs"/>
              </a:rPr>
              <a:t>Prof Anthony Isles (Cardiff) - Neuroscience and Mental Health Theme Lead </a:t>
            </a:r>
          </a:p>
          <a:p>
            <a:r>
              <a:rPr lang="en-US" sz="1200" b="0" i="0" u="none" strike="noStrike" kern="1200" baseline="0" dirty="0">
                <a:solidFill>
                  <a:schemeClr val="tx1"/>
                </a:solidFill>
                <a:latin typeface="+mn-lt"/>
                <a:ea typeface="+mn-ea"/>
                <a:cs typeface="+mn-cs"/>
              </a:rPr>
              <a:t>Prof Phil Taylor (Cardiff) - Infection, Immunity and Repair Theme Lead </a:t>
            </a:r>
          </a:p>
          <a:p>
            <a:r>
              <a:rPr lang="en-US" sz="1200" b="0" i="0" u="none" strike="noStrike" kern="1200" baseline="0" dirty="0">
                <a:solidFill>
                  <a:schemeClr val="tx1"/>
                </a:solidFill>
                <a:latin typeface="+mn-lt"/>
                <a:ea typeface="+mn-ea"/>
                <a:cs typeface="+mn-cs"/>
              </a:rPr>
              <a:t>Prof Kate Tilling (Bristol) – Population Health Theme Lead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Management Board:</a:t>
            </a:r>
          </a:p>
          <a:p>
            <a:r>
              <a:rPr lang="en-GB" sz="1200" dirty="0">
                <a:solidFill>
                  <a:schemeClr val="accent1">
                    <a:lumMod val="75000"/>
                  </a:schemeClr>
                </a:solidFill>
              </a:rPr>
              <a:t>Executive Director (Chair)</a:t>
            </a:r>
          </a:p>
          <a:p>
            <a:r>
              <a:rPr lang="en-GB" sz="1200" dirty="0">
                <a:solidFill>
                  <a:schemeClr val="accent1">
                    <a:lumMod val="75000"/>
                  </a:schemeClr>
                </a:solidFill>
              </a:rPr>
              <a:t>Director</a:t>
            </a:r>
          </a:p>
          <a:p>
            <a:r>
              <a:rPr lang="en-GB" sz="1200" dirty="0">
                <a:solidFill>
                  <a:schemeClr val="accent1">
                    <a:lumMod val="75000"/>
                  </a:schemeClr>
                </a:solidFill>
              </a:rPr>
              <a:t>Leadership Team </a:t>
            </a:r>
          </a:p>
          <a:p>
            <a:r>
              <a:rPr lang="en-GB" sz="1200" dirty="0">
                <a:solidFill>
                  <a:schemeClr val="accent1">
                    <a:lumMod val="75000"/>
                  </a:schemeClr>
                </a:solidFill>
              </a:rPr>
              <a:t>MRC Unit/Centre representatives</a:t>
            </a:r>
          </a:p>
          <a:p>
            <a:r>
              <a:rPr lang="en-GB" sz="1200" dirty="0">
                <a:solidFill>
                  <a:schemeClr val="accent1">
                    <a:lumMod val="75000"/>
                  </a:schemeClr>
                </a:solidFill>
              </a:rPr>
              <a:t>GW4 BioMed Manager</a:t>
            </a:r>
          </a:p>
          <a:p>
            <a:r>
              <a:rPr lang="en-GB" sz="1200" dirty="0">
                <a:solidFill>
                  <a:schemeClr val="accent1">
                    <a:lumMod val="75000"/>
                  </a:schemeClr>
                </a:solidFill>
              </a:rPr>
              <a:t>2 student reps</a:t>
            </a:r>
          </a:p>
          <a:p>
            <a:endParaRPr lang="en-US" sz="1200" b="0" i="0" u="none" strike="noStrike" kern="1200" baseline="0" dirty="0">
              <a:solidFill>
                <a:schemeClr val="tx1"/>
              </a:solidFill>
              <a:latin typeface="+mn-lt"/>
              <a:ea typeface="+mn-ea"/>
              <a:cs typeface="+mn-cs"/>
            </a:endParaRPr>
          </a:p>
          <a:p>
            <a:pPr marL="342900" indent="-342900">
              <a:buFont typeface="+mj-lt"/>
              <a:buAutoNum type="arabicPeriod"/>
            </a:pPr>
            <a:r>
              <a:rPr lang="en-GB" sz="1200" dirty="0">
                <a:solidFill>
                  <a:schemeClr val="accent1">
                    <a:lumMod val="75000"/>
                  </a:schemeClr>
                </a:solidFill>
              </a:rPr>
              <a:t>Accountable</a:t>
            </a:r>
            <a:r>
              <a:rPr lang="en-GB" sz="1200" baseline="0" dirty="0">
                <a:solidFill>
                  <a:schemeClr val="accent1">
                    <a:lumMod val="75000"/>
                  </a:schemeClr>
                </a:solidFill>
              </a:rPr>
              <a:t> to MRC, GW4 board (DVC/PVC of each HEI)</a:t>
            </a:r>
            <a:endParaRPr lang="en-GB" sz="1200" dirty="0">
              <a:solidFill>
                <a:schemeClr val="accent1">
                  <a:lumMod val="75000"/>
                </a:schemeClr>
              </a:solidFill>
            </a:endParaRPr>
          </a:p>
          <a:p>
            <a:pPr marL="342900" indent="-342900">
              <a:buFont typeface="+mj-lt"/>
              <a:buAutoNum type="arabicPeriod"/>
            </a:pPr>
            <a:r>
              <a:rPr lang="en-GB" sz="1200" dirty="0">
                <a:solidFill>
                  <a:schemeClr val="accent1">
                    <a:lumMod val="75000"/>
                  </a:schemeClr>
                </a:solidFill>
              </a:rPr>
              <a:t>Scientific quality</a:t>
            </a:r>
          </a:p>
          <a:p>
            <a:pPr marL="342900" indent="-342900">
              <a:buFont typeface="+mj-lt"/>
              <a:buAutoNum type="arabicPeriod"/>
            </a:pPr>
            <a:r>
              <a:rPr lang="en-GB" sz="1200" dirty="0">
                <a:solidFill>
                  <a:schemeClr val="accent1">
                    <a:lumMod val="75000"/>
                  </a:schemeClr>
                </a:solidFill>
              </a:rPr>
              <a:t>Selection/allocation of projects/students</a:t>
            </a:r>
          </a:p>
          <a:p>
            <a:pPr marL="342900" indent="-342900">
              <a:buFont typeface="+mj-lt"/>
              <a:buAutoNum type="arabicPeriod"/>
            </a:pPr>
            <a:r>
              <a:rPr lang="en-GB" sz="1200" dirty="0">
                <a:solidFill>
                  <a:schemeClr val="accent1">
                    <a:lumMod val="75000"/>
                  </a:schemeClr>
                </a:solidFill>
              </a:rPr>
              <a:t>Oversight of all MRC students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Scientific Advisory Board: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50000"/>
                  </a:schemeClr>
                </a:solidFill>
              </a:rPr>
              <a:t>3-4 External advisors</a:t>
            </a:r>
          </a:p>
          <a:p>
            <a:endParaRPr lang="en-US" sz="1200" b="0" i="0" u="none" strike="noStrike" kern="1200" baseline="0" dirty="0">
              <a:solidFill>
                <a:schemeClr val="tx1"/>
              </a:solidFill>
              <a:latin typeface="+mn-lt"/>
              <a:ea typeface="+mn-ea"/>
              <a:cs typeface="+mn-cs"/>
            </a:endParaRPr>
          </a:p>
          <a:p>
            <a:pPr marL="342900" indent="-342900">
              <a:buAutoNum type="arabicPeriod"/>
            </a:pPr>
            <a:r>
              <a:rPr lang="en-GB" sz="1200" dirty="0">
                <a:solidFill>
                  <a:schemeClr val="accent2">
                    <a:lumMod val="50000"/>
                  </a:schemeClr>
                </a:solidFill>
              </a:rPr>
              <a:t>Scientific strategy</a:t>
            </a:r>
          </a:p>
          <a:p>
            <a:pPr marL="342900" indent="-342900">
              <a:buAutoNum type="arabicPeriod"/>
            </a:pPr>
            <a:r>
              <a:rPr lang="en-GB" sz="1200" dirty="0">
                <a:solidFill>
                  <a:schemeClr val="accent2">
                    <a:lumMod val="50000"/>
                  </a:schemeClr>
                </a:solidFill>
              </a:rPr>
              <a:t>Feedback on international best practice</a:t>
            </a:r>
          </a:p>
          <a:p>
            <a:pPr marL="342900" indent="-342900">
              <a:buAutoNum type="arabicPeriod"/>
            </a:pPr>
            <a:r>
              <a:rPr lang="en-GB" sz="1200" dirty="0">
                <a:solidFill>
                  <a:schemeClr val="accent2">
                    <a:lumMod val="50000"/>
                  </a:schemeClr>
                </a:solidFill>
              </a:rPr>
              <a:t>Interact at student congress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Operations Board</a:t>
            </a:r>
            <a:r>
              <a:rPr lang="en-US" sz="1200" b="0" i="0" u="none" strike="noStrike" kern="1200" baseline="0" dirty="0">
                <a:solidFill>
                  <a:schemeClr val="tx1"/>
                </a:solidFill>
                <a:latin typeface="+mn-lt"/>
                <a:ea typeface="+mn-ea"/>
                <a:cs typeface="+mn-cs"/>
              </a:rPr>
              <a:t>:</a:t>
            </a:r>
          </a:p>
          <a:p>
            <a:r>
              <a:rPr lang="en-GB" sz="1200" dirty="0">
                <a:solidFill>
                  <a:schemeClr val="accent6">
                    <a:lumMod val="50000"/>
                  </a:schemeClr>
                </a:solidFill>
              </a:rPr>
              <a:t>GW4 BioMed Manager (Chair)</a:t>
            </a:r>
          </a:p>
          <a:p>
            <a:r>
              <a:rPr lang="en-GB" sz="1200" dirty="0">
                <a:solidFill>
                  <a:schemeClr val="accent6">
                    <a:lumMod val="50000"/>
                  </a:schemeClr>
                </a:solidFill>
              </a:rPr>
              <a:t>GW4 BioMed Administrator</a:t>
            </a:r>
          </a:p>
          <a:p>
            <a:r>
              <a:rPr lang="en-GB" sz="1200" dirty="0">
                <a:solidFill>
                  <a:schemeClr val="accent6">
                    <a:lumMod val="50000"/>
                  </a:schemeClr>
                </a:solidFill>
              </a:rPr>
              <a:t>RO professional services reps</a:t>
            </a:r>
          </a:p>
          <a:p>
            <a:endParaRPr lang="en-GB" sz="1200" dirty="0">
              <a:solidFill>
                <a:schemeClr val="accent6">
                  <a:lumMod val="50000"/>
                </a:schemeClr>
              </a:solidFill>
            </a:endParaRPr>
          </a:p>
          <a:p>
            <a:pPr marL="342900" indent="-342900">
              <a:buFont typeface="+mj-lt"/>
              <a:buAutoNum type="arabicPeriod"/>
            </a:pPr>
            <a:r>
              <a:rPr lang="en-GB" sz="1200" dirty="0">
                <a:solidFill>
                  <a:schemeClr val="accent6">
                    <a:lumMod val="50000"/>
                  </a:schemeClr>
                </a:solidFill>
              </a:rPr>
              <a:t>Interaction with RO student offices</a:t>
            </a:r>
          </a:p>
          <a:p>
            <a:pPr marL="342900" indent="-342900">
              <a:buFont typeface="+mj-lt"/>
              <a:buAutoNum type="arabicPeriod"/>
            </a:pPr>
            <a:r>
              <a:rPr lang="en-GB" sz="1200" dirty="0">
                <a:solidFill>
                  <a:schemeClr val="accent6">
                    <a:lumMod val="50000"/>
                  </a:schemeClr>
                </a:solidFill>
              </a:rPr>
              <a:t>Supporting recruitment, selection, induction </a:t>
            </a:r>
            <a:br>
              <a:rPr lang="en-GB" sz="1200" dirty="0">
                <a:solidFill>
                  <a:schemeClr val="accent6">
                    <a:lumMod val="50000"/>
                  </a:schemeClr>
                </a:solidFill>
              </a:rPr>
            </a:br>
            <a:r>
              <a:rPr lang="en-GB" sz="1200" dirty="0">
                <a:solidFill>
                  <a:schemeClr val="accent6">
                    <a:lumMod val="50000"/>
                  </a:schemeClr>
                </a:solidFill>
              </a:rPr>
              <a:t>processes</a:t>
            </a:r>
          </a:p>
          <a:p>
            <a:pPr marL="342900" indent="-342900">
              <a:buFont typeface="+mj-lt"/>
              <a:buAutoNum type="arabicPeriod"/>
            </a:pPr>
            <a:r>
              <a:rPr lang="en-GB" sz="1200" dirty="0">
                <a:solidFill>
                  <a:schemeClr val="accent6">
                    <a:lumMod val="50000"/>
                  </a:schemeClr>
                </a:solidFill>
              </a:rPr>
              <a:t>Cohort building activities</a:t>
            </a:r>
          </a:p>
          <a:p>
            <a:pPr marL="342900" indent="-342900">
              <a:buFont typeface="+mj-lt"/>
              <a:buAutoNum type="arabicPeriod"/>
            </a:pPr>
            <a:r>
              <a:rPr lang="en-GB" sz="1200" dirty="0">
                <a:solidFill>
                  <a:schemeClr val="accent6">
                    <a:lumMod val="50000"/>
                  </a:schemeClr>
                </a:solidFill>
              </a:rPr>
              <a:t>Consistency and sharing best practice</a:t>
            </a:r>
          </a:p>
          <a:p>
            <a:pPr marL="342900" indent="-342900">
              <a:buFont typeface="+mj-lt"/>
              <a:buAutoNum type="arabicPeriod"/>
            </a:pPr>
            <a:r>
              <a:rPr lang="en-GB" sz="1200" dirty="0">
                <a:solidFill>
                  <a:schemeClr val="accent6">
                    <a:lumMod val="50000"/>
                  </a:schemeClr>
                </a:solidFill>
              </a:rPr>
              <a:t>Financial management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Voice: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reps on the board</a:t>
            </a:r>
          </a:p>
          <a:p>
            <a:r>
              <a:rPr lang="en-US" sz="1200" b="0" i="0" u="none" strike="noStrike" kern="1200" baseline="0" dirty="0">
                <a:solidFill>
                  <a:schemeClr val="tx1"/>
                </a:solidFill>
                <a:latin typeface="+mn-lt"/>
                <a:ea typeface="+mn-ea"/>
                <a:cs typeface="+mn-cs"/>
              </a:rPr>
              <a:t>Annual Congress will include a full student assembly meeting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HEI Academic Lead is responsible for liaison with supervisors and other PGR colleagues to ensure academic and partnership procedures and policies are adhered to. This helps ensure that there are clear lines of communications between the students and supervisors and the management/operations teams. This facilitates local autonomy in managing institutional processes, especially around pastoral care and quality, whilst ensuring consistency and cohesiveness across the alliance. </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2070AD-D20A-4D26-BA7F-2DD3402C7E09}" type="slidenum">
              <a:rPr lang="en-GB" smtClean="0"/>
              <a:t>8</a:t>
            </a:fld>
            <a:endParaRPr lang="en-GB"/>
          </a:p>
        </p:txBody>
      </p:sp>
    </p:spTree>
    <p:extLst>
      <p:ext uri="{BB962C8B-B14F-4D97-AF65-F5344CB8AC3E}">
        <p14:creationId xmlns:p14="http://schemas.microsoft.com/office/powerpoint/2010/main" val="63831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070AD-D20A-4D26-BA7F-2DD3402C7E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57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GW4</a:t>
            </a:r>
            <a:r>
              <a:rPr lang="en-GB" b="1" baseline="0" dirty="0"/>
              <a:t> Board reports to the 4 ROs</a:t>
            </a:r>
            <a:r>
              <a:rPr lang="en-GB" baseline="0" dirty="0"/>
              <a:t>.</a:t>
            </a:r>
          </a:p>
          <a:p>
            <a:endParaRPr lang="en-GB" baseline="0" dirty="0"/>
          </a:p>
          <a:p>
            <a:r>
              <a:rPr lang="en-GB" b="1" baseline="0" dirty="0"/>
              <a:t>Leadership Team:</a:t>
            </a:r>
          </a:p>
          <a:p>
            <a:r>
              <a:rPr lang="en-GB" baseline="0" dirty="0"/>
              <a:t>4 RO leads and 3 Theme leads</a:t>
            </a:r>
          </a:p>
          <a:p>
            <a:endParaRPr lang="en-GB" baseline="0" dirty="0"/>
          </a:p>
          <a:p>
            <a:r>
              <a:rPr lang="en-GB" baseline="0" dirty="0"/>
              <a:t>Dr Tom Freeman – Bath Academic Lead</a:t>
            </a:r>
          </a:p>
          <a:p>
            <a:r>
              <a:rPr lang="en-GB" baseline="0" dirty="0"/>
              <a:t>Prof Paul Martin / Prof David Sheppard – Joint Bristol Academic Leads</a:t>
            </a:r>
          </a:p>
          <a:p>
            <a:r>
              <a:rPr lang="en-GB" baseline="0" dirty="0"/>
              <a:t>Dr Emma Kidd – Cardiff Academic Lead</a:t>
            </a:r>
          </a:p>
          <a:p>
            <a:r>
              <a:rPr lang="en-GB" baseline="0" dirty="0"/>
              <a:t>Prof Tim </a:t>
            </a:r>
            <a:r>
              <a:rPr lang="en-GB" baseline="0" dirty="0" err="1"/>
              <a:t>Frayling</a:t>
            </a:r>
            <a:r>
              <a:rPr lang="en-GB" baseline="0" dirty="0"/>
              <a:t> – Exeter Academic Lead</a:t>
            </a:r>
          </a:p>
          <a:p>
            <a:r>
              <a:rPr lang="en-US" sz="1200" b="0" i="0" u="none" strike="noStrike" kern="1200" baseline="0" dirty="0">
                <a:solidFill>
                  <a:schemeClr val="tx1"/>
                </a:solidFill>
                <a:latin typeface="+mn-lt"/>
                <a:ea typeface="+mn-ea"/>
                <a:cs typeface="+mn-cs"/>
              </a:rPr>
              <a:t>Prof Anthony Isles (Cardiff) - Neuroscience and Mental Health Theme Lead </a:t>
            </a:r>
          </a:p>
          <a:p>
            <a:r>
              <a:rPr lang="en-US" sz="1200" b="0" i="0" u="none" strike="noStrike" kern="1200" baseline="0" dirty="0">
                <a:solidFill>
                  <a:schemeClr val="tx1"/>
                </a:solidFill>
                <a:latin typeface="+mn-lt"/>
                <a:ea typeface="+mn-ea"/>
                <a:cs typeface="+mn-cs"/>
              </a:rPr>
              <a:t>Prof Phil Taylor (Cardiff) - Infection, Immunity and Repair Theme Lead </a:t>
            </a:r>
          </a:p>
          <a:p>
            <a:r>
              <a:rPr lang="en-US" sz="1200" b="0" i="0" u="none" strike="noStrike" kern="1200" baseline="0" dirty="0">
                <a:solidFill>
                  <a:schemeClr val="tx1"/>
                </a:solidFill>
                <a:latin typeface="+mn-lt"/>
                <a:ea typeface="+mn-ea"/>
                <a:cs typeface="+mn-cs"/>
              </a:rPr>
              <a:t>Prof Kate Tilling (Bristol) – Population Health Theme Lead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Management Board:</a:t>
            </a:r>
          </a:p>
          <a:p>
            <a:r>
              <a:rPr lang="en-GB" sz="1200" dirty="0">
                <a:solidFill>
                  <a:schemeClr val="accent1">
                    <a:lumMod val="75000"/>
                  </a:schemeClr>
                </a:solidFill>
              </a:rPr>
              <a:t>Executive Director (Chair)</a:t>
            </a:r>
          </a:p>
          <a:p>
            <a:r>
              <a:rPr lang="en-GB" sz="1200" dirty="0">
                <a:solidFill>
                  <a:schemeClr val="accent1">
                    <a:lumMod val="75000"/>
                  </a:schemeClr>
                </a:solidFill>
              </a:rPr>
              <a:t>Director</a:t>
            </a:r>
          </a:p>
          <a:p>
            <a:r>
              <a:rPr lang="en-GB" sz="1200" dirty="0">
                <a:solidFill>
                  <a:schemeClr val="accent1">
                    <a:lumMod val="75000"/>
                  </a:schemeClr>
                </a:solidFill>
              </a:rPr>
              <a:t>Leadership Team </a:t>
            </a:r>
          </a:p>
          <a:p>
            <a:r>
              <a:rPr lang="en-GB" sz="1200" dirty="0">
                <a:solidFill>
                  <a:schemeClr val="accent1">
                    <a:lumMod val="75000"/>
                  </a:schemeClr>
                </a:solidFill>
              </a:rPr>
              <a:t>MRC Unit/Centre representatives</a:t>
            </a:r>
          </a:p>
          <a:p>
            <a:r>
              <a:rPr lang="en-GB" sz="1200" dirty="0">
                <a:solidFill>
                  <a:schemeClr val="accent1">
                    <a:lumMod val="75000"/>
                  </a:schemeClr>
                </a:solidFill>
              </a:rPr>
              <a:t>GW4 BioMed Manager</a:t>
            </a:r>
          </a:p>
          <a:p>
            <a:r>
              <a:rPr lang="en-GB" sz="1200" dirty="0">
                <a:solidFill>
                  <a:schemeClr val="accent1">
                    <a:lumMod val="75000"/>
                  </a:schemeClr>
                </a:solidFill>
              </a:rPr>
              <a:t>2 student reps</a:t>
            </a:r>
          </a:p>
          <a:p>
            <a:endParaRPr lang="en-US" sz="1200" b="0" i="0" u="none" strike="noStrike" kern="1200" baseline="0" dirty="0">
              <a:solidFill>
                <a:schemeClr val="tx1"/>
              </a:solidFill>
              <a:latin typeface="+mn-lt"/>
              <a:ea typeface="+mn-ea"/>
              <a:cs typeface="+mn-cs"/>
            </a:endParaRPr>
          </a:p>
          <a:p>
            <a:pPr marL="342900" indent="-342900">
              <a:buFont typeface="+mj-lt"/>
              <a:buAutoNum type="arabicPeriod"/>
            </a:pPr>
            <a:r>
              <a:rPr lang="en-GB" sz="1200" dirty="0">
                <a:solidFill>
                  <a:schemeClr val="accent1">
                    <a:lumMod val="75000"/>
                  </a:schemeClr>
                </a:solidFill>
              </a:rPr>
              <a:t>Accountable</a:t>
            </a:r>
            <a:r>
              <a:rPr lang="en-GB" sz="1200" baseline="0" dirty="0">
                <a:solidFill>
                  <a:schemeClr val="accent1">
                    <a:lumMod val="75000"/>
                  </a:schemeClr>
                </a:solidFill>
              </a:rPr>
              <a:t> to MRC, GW4 board (DVC/PVC of each HEI)</a:t>
            </a:r>
            <a:endParaRPr lang="en-GB" sz="1200" dirty="0">
              <a:solidFill>
                <a:schemeClr val="accent1">
                  <a:lumMod val="75000"/>
                </a:schemeClr>
              </a:solidFill>
            </a:endParaRPr>
          </a:p>
          <a:p>
            <a:pPr marL="342900" indent="-342900">
              <a:buFont typeface="+mj-lt"/>
              <a:buAutoNum type="arabicPeriod"/>
            </a:pPr>
            <a:r>
              <a:rPr lang="en-GB" sz="1200" dirty="0">
                <a:solidFill>
                  <a:schemeClr val="accent1">
                    <a:lumMod val="75000"/>
                  </a:schemeClr>
                </a:solidFill>
              </a:rPr>
              <a:t>Scientific quality</a:t>
            </a:r>
          </a:p>
          <a:p>
            <a:pPr marL="342900" indent="-342900">
              <a:buFont typeface="+mj-lt"/>
              <a:buAutoNum type="arabicPeriod"/>
            </a:pPr>
            <a:r>
              <a:rPr lang="en-GB" sz="1200" dirty="0">
                <a:solidFill>
                  <a:schemeClr val="accent1">
                    <a:lumMod val="75000"/>
                  </a:schemeClr>
                </a:solidFill>
              </a:rPr>
              <a:t>Selection/allocation of projects/students</a:t>
            </a:r>
          </a:p>
          <a:p>
            <a:pPr marL="342900" indent="-342900">
              <a:buFont typeface="+mj-lt"/>
              <a:buAutoNum type="arabicPeriod"/>
            </a:pPr>
            <a:r>
              <a:rPr lang="en-GB" sz="1200" dirty="0">
                <a:solidFill>
                  <a:schemeClr val="accent1">
                    <a:lumMod val="75000"/>
                  </a:schemeClr>
                </a:solidFill>
              </a:rPr>
              <a:t>Oversight of all MRC students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Scientific Advisory Board: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50000"/>
                  </a:schemeClr>
                </a:solidFill>
              </a:rPr>
              <a:t>3-4 External advisors</a:t>
            </a:r>
          </a:p>
          <a:p>
            <a:endParaRPr lang="en-US" sz="1200" b="0" i="0" u="none" strike="noStrike" kern="1200" baseline="0" dirty="0">
              <a:solidFill>
                <a:schemeClr val="tx1"/>
              </a:solidFill>
              <a:latin typeface="+mn-lt"/>
              <a:ea typeface="+mn-ea"/>
              <a:cs typeface="+mn-cs"/>
            </a:endParaRPr>
          </a:p>
          <a:p>
            <a:pPr marL="342900" indent="-342900">
              <a:buAutoNum type="arabicPeriod"/>
            </a:pPr>
            <a:r>
              <a:rPr lang="en-GB" sz="1200" dirty="0">
                <a:solidFill>
                  <a:schemeClr val="accent2">
                    <a:lumMod val="50000"/>
                  </a:schemeClr>
                </a:solidFill>
              </a:rPr>
              <a:t>Scientific strategy</a:t>
            </a:r>
          </a:p>
          <a:p>
            <a:pPr marL="342900" indent="-342900">
              <a:buAutoNum type="arabicPeriod"/>
            </a:pPr>
            <a:r>
              <a:rPr lang="en-GB" sz="1200" dirty="0">
                <a:solidFill>
                  <a:schemeClr val="accent2">
                    <a:lumMod val="50000"/>
                  </a:schemeClr>
                </a:solidFill>
              </a:rPr>
              <a:t>Feedback on international best practice</a:t>
            </a:r>
          </a:p>
          <a:p>
            <a:pPr marL="342900" indent="-342900">
              <a:buAutoNum type="arabicPeriod"/>
            </a:pPr>
            <a:r>
              <a:rPr lang="en-GB" sz="1200" dirty="0">
                <a:solidFill>
                  <a:schemeClr val="accent2">
                    <a:lumMod val="50000"/>
                  </a:schemeClr>
                </a:solidFill>
              </a:rPr>
              <a:t>Interact at student congress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Operations Board</a:t>
            </a:r>
            <a:r>
              <a:rPr lang="en-US" sz="1200" b="0" i="0" u="none" strike="noStrike" kern="1200" baseline="0" dirty="0">
                <a:solidFill>
                  <a:schemeClr val="tx1"/>
                </a:solidFill>
                <a:latin typeface="+mn-lt"/>
                <a:ea typeface="+mn-ea"/>
                <a:cs typeface="+mn-cs"/>
              </a:rPr>
              <a:t>:</a:t>
            </a:r>
          </a:p>
          <a:p>
            <a:r>
              <a:rPr lang="en-GB" sz="1200" dirty="0">
                <a:solidFill>
                  <a:schemeClr val="accent6">
                    <a:lumMod val="50000"/>
                  </a:schemeClr>
                </a:solidFill>
              </a:rPr>
              <a:t>GW4 BioMed Manager (Chair)</a:t>
            </a:r>
          </a:p>
          <a:p>
            <a:r>
              <a:rPr lang="en-GB" sz="1200" dirty="0">
                <a:solidFill>
                  <a:schemeClr val="accent6">
                    <a:lumMod val="50000"/>
                  </a:schemeClr>
                </a:solidFill>
              </a:rPr>
              <a:t>GW4 BioMed Administrator</a:t>
            </a:r>
          </a:p>
          <a:p>
            <a:r>
              <a:rPr lang="en-GB" sz="1200" dirty="0">
                <a:solidFill>
                  <a:schemeClr val="accent6">
                    <a:lumMod val="50000"/>
                  </a:schemeClr>
                </a:solidFill>
              </a:rPr>
              <a:t>RO professional services reps</a:t>
            </a:r>
          </a:p>
          <a:p>
            <a:endParaRPr lang="en-GB" sz="1200" dirty="0">
              <a:solidFill>
                <a:schemeClr val="accent6">
                  <a:lumMod val="50000"/>
                </a:schemeClr>
              </a:solidFill>
            </a:endParaRPr>
          </a:p>
          <a:p>
            <a:pPr marL="342900" indent="-342900">
              <a:buFont typeface="+mj-lt"/>
              <a:buAutoNum type="arabicPeriod"/>
            </a:pPr>
            <a:r>
              <a:rPr lang="en-GB" sz="1200" dirty="0">
                <a:solidFill>
                  <a:schemeClr val="accent6">
                    <a:lumMod val="50000"/>
                  </a:schemeClr>
                </a:solidFill>
              </a:rPr>
              <a:t>Interaction with RO student offices</a:t>
            </a:r>
          </a:p>
          <a:p>
            <a:pPr marL="342900" indent="-342900">
              <a:buFont typeface="+mj-lt"/>
              <a:buAutoNum type="arabicPeriod"/>
            </a:pPr>
            <a:r>
              <a:rPr lang="en-GB" sz="1200" dirty="0">
                <a:solidFill>
                  <a:schemeClr val="accent6">
                    <a:lumMod val="50000"/>
                  </a:schemeClr>
                </a:solidFill>
              </a:rPr>
              <a:t>Supporting recruitment, selection, induction </a:t>
            </a:r>
            <a:br>
              <a:rPr lang="en-GB" sz="1200" dirty="0">
                <a:solidFill>
                  <a:schemeClr val="accent6">
                    <a:lumMod val="50000"/>
                  </a:schemeClr>
                </a:solidFill>
              </a:rPr>
            </a:br>
            <a:r>
              <a:rPr lang="en-GB" sz="1200" dirty="0">
                <a:solidFill>
                  <a:schemeClr val="accent6">
                    <a:lumMod val="50000"/>
                  </a:schemeClr>
                </a:solidFill>
              </a:rPr>
              <a:t>processes</a:t>
            </a:r>
          </a:p>
          <a:p>
            <a:pPr marL="342900" indent="-342900">
              <a:buFont typeface="+mj-lt"/>
              <a:buAutoNum type="arabicPeriod"/>
            </a:pPr>
            <a:r>
              <a:rPr lang="en-GB" sz="1200" dirty="0">
                <a:solidFill>
                  <a:schemeClr val="accent6">
                    <a:lumMod val="50000"/>
                  </a:schemeClr>
                </a:solidFill>
              </a:rPr>
              <a:t>Cohort building activities</a:t>
            </a:r>
          </a:p>
          <a:p>
            <a:pPr marL="342900" indent="-342900">
              <a:buFont typeface="+mj-lt"/>
              <a:buAutoNum type="arabicPeriod"/>
            </a:pPr>
            <a:r>
              <a:rPr lang="en-GB" sz="1200" dirty="0">
                <a:solidFill>
                  <a:schemeClr val="accent6">
                    <a:lumMod val="50000"/>
                  </a:schemeClr>
                </a:solidFill>
              </a:rPr>
              <a:t>Consistency and sharing best practice</a:t>
            </a:r>
          </a:p>
          <a:p>
            <a:pPr marL="342900" indent="-342900">
              <a:buFont typeface="+mj-lt"/>
              <a:buAutoNum type="arabicPeriod"/>
            </a:pPr>
            <a:r>
              <a:rPr lang="en-GB" sz="1200" dirty="0">
                <a:solidFill>
                  <a:schemeClr val="accent6">
                    <a:lumMod val="50000"/>
                  </a:schemeClr>
                </a:solidFill>
              </a:rPr>
              <a:t>Financial management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Voice: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reps on the board</a:t>
            </a:r>
          </a:p>
          <a:p>
            <a:r>
              <a:rPr lang="en-US" sz="1200" b="0" i="0" u="none" strike="noStrike" kern="1200" baseline="0" dirty="0">
                <a:solidFill>
                  <a:schemeClr val="tx1"/>
                </a:solidFill>
                <a:latin typeface="+mn-lt"/>
                <a:ea typeface="+mn-ea"/>
                <a:cs typeface="+mn-cs"/>
              </a:rPr>
              <a:t>Annual Congress will include a full student assembly meeting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HEI Academic Lead is responsible for liaison with supervisors and other PGR colleagues to ensure academic and partnership procedures and policies are adhered to. This helps ensure that there are clear lines of communications between the students and supervisors and the management/operations teams. This facilitates local autonomy in managing institutional processes, especially around pastoral care and quality, whilst ensuring consistency and cohesiveness across the alliance. </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2070AD-D20A-4D26-BA7F-2DD3402C7E09}" type="slidenum">
              <a:rPr lang="en-GB" smtClean="0"/>
              <a:t>12</a:t>
            </a:fld>
            <a:endParaRPr lang="en-GB"/>
          </a:p>
        </p:txBody>
      </p:sp>
    </p:spTree>
    <p:extLst>
      <p:ext uri="{BB962C8B-B14F-4D97-AF65-F5344CB8AC3E}">
        <p14:creationId xmlns:p14="http://schemas.microsoft.com/office/powerpoint/2010/main" val="211043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23DB3-2384-F607-4AB5-AE9935723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C98BB-356E-B96F-887F-13764195F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447CE-4194-EBDD-392A-008356A77327}"/>
              </a:ext>
            </a:extLst>
          </p:cNvPr>
          <p:cNvSpPr>
            <a:spLocks noGrp="1"/>
          </p:cNvSpPr>
          <p:nvPr>
            <p:ph type="body" idx="1"/>
          </p:nvPr>
        </p:nvSpPr>
        <p:spPr/>
        <p:txBody>
          <a:bodyPr/>
          <a:lstStyle/>
          <a:p>
            <a:r>
              <a:rPr lang="en-GB" b="1" dirty="0"/>
              <a:t>GW4</a:t>
            </a:r>
            <a:r>
              <a:rPr lang="en-GB" b="1" baseline="0" dirty="0"/>
              <a:t> Board reports to the 4 ROs</a:t>
            </a:r>
            <a:r>
              <a:rPr lang="en-GB" baseline="0" dirty="0"/>
              <a:t>.</a:t>
            </a:r>
          </a:p>
          <a:p>
            <a:endParaRPr lang="en-GB" baseline="0" dirty="0"/>
          </a:p>
          <a:p>
            <a:r>
              <a:rPr lang="en-GB" b="1" baseline="0" dirty="0"/>
              <a:t>Leadership Team:</a:t>
            </a:r>
          </a:p>
          <a:p>
            <a:r>
              <a:rPr lang="en-GB" baseline="0" dirty="0"/>
              <a:t>4 RO leads and 3 Theme leads</a:t>
            </a:r>
          </a:p>
          <a:p>
            <a:endParaRPr lang="en-GB" baseline="0" dirty="0"/>
          </a:p>
          <a:p>
            <a:r>
              <a:rPr lang="en-GB" baseline="0" dirty="0"/>
              <a:t>Dr Tom Freeman – Bath Academic Lead</a:t>
            </a:r>
          </a:p>
          <a:p>
            <a:r>
              <a:rPr lang="en-GB" baseline="0" dirty="0"/>
              <a:t>Prof Paul Martin / Prof David Sheppard – Joint Bristol Academic Leads</a:t>
            </a:r>
          </a:p>
          <a:p>
            <a:r>
              <a:rPr lang="en-GB" baseline="0" dirty="0"/>
              <a:t>Dr Emma Kidd – Cardiff Academic Lead</a:t>
            </a:r>
          </a:p>
          <a:p>
            <a:r>
              <a:rPr lang="en-GB" baseline="0" dirty="0"/>
              <a:t>Prof Tim </a:t>
            </a:r>
            <a:r>
              <a:rPr lang="en-GB" baseline="0" dirty="0" err="1"/>
              <a:t>Frayling</a:t>
            </a:r>
            <a:r>
              <a:rPr lang="en-GB" baseline="0" dirty="0"/>
              <a:t> – Exeter Academic Lead</a:t>
            </a:r>
          </a:p>
          <a:p>
            <a:r>
              <a:rPr lang="en-US" sz="1200" b="0" i="0" u="none" strike="noStrike" kern="1200" baseline="0" dirty="0">
                <a:solidFill>
                  <a:schemeClr val="tx1"/>
                </a:solidFill>
                <a:latin typeface="+mn-lt"/>
                <a:ea typeface="+mn-ea"/>
                <a:cs typeface="+mn-cs"/>
              </a:rPr>
              <a:t>Prof Anthony Isles (Cardiff) - Neuroscience and Mental Health Theme Lead </a:t>
            </a:r>
          </a:p>
          <a:p>
            <a:r>
              <a:rPr lang="en-US" sz="1200" b="0" i="0" u="none" strike="noStrike" kern="1200" baseline="0" dirty="0">
                <a:solidFill>
                  <a:schemeClr val="tx1"/>
                </a:solidFill>
                <a:latin typeface="+mn-lt"/>
                <a:ea typeface="+mn-ea"/>
                <a:cs typeface="+mn-cs"/>
              </a:rPr>
              <a:t>Prof Phil Taylor (Cardiff) - Infection, Immunity and Repair Theme Lead </a:t>
            </a:r>
          </a:p>
          <a:p>
            <a:r>
              <a:rPr lang="en-US" sz="1200" b="0" i="0" u="none" strike="noStrike" kern="1200" baseline="0" dirty="0">
                <a:solidFill>
                  <a:schemeClr val="tx1"/>
                </a:solidFill>
                <a:latin typeface="+mn-lt"/>
                <a:ea typeface="+mn-ea"/>
                <a:cs typeface="+mn-cs"/>
              </a:rPr>
              <a:t>Prof Kate Tilling (Bristol) – Population Health Theme Lead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Management Board:</a:t>
            </a:r>
          </a:p>
          <a:p>
            <a:r>
              <a:rPr lang="en-GB" sz="1200" dirty="0">
                <a:solidFill>
                  <a:schemeClr val="accent1">
                    <a:lumMod val="75000"/>
                  </a:schemeClr>
                </a:solidFill>
              </a:rPr>
              <a:t>Executive Director (Chair)</a:t>
            </a:r>
          </a:p>
          <a:p>
            <a:r>
              <a:rPr lang="en-GB" sz="1200" dirty="0">
                <a:solidFill>
                  <a:schemeClr val="accent1">
                    <a:lumMod val="75000"/>
                  </a:schemeClr>
                </a:solidFill>
              </a:rPr>
              <a:t>Director</a:t>
            </a:r>
          </a:p>
          <a:p>
            <a:r>
              <a:rPr lang="en-GB" sz="1200" dirty="0">
                <a:solidFill>
                  <a:schemeClr val="accent1">
                    <a:lumMod val="75000"/>
                  </a:schemeClr>
                </a:solidFill>
              </a:rPr>
              <a:t>Leadership Team </a:t>
            </a:r>
          </a:p>
          <a:p>
            <a:r>
              <a:rPr lang="en-GB" sz="1200" dirty="0">
                <a:solidFill>
                  <a:schemeClr val="accent1">
                    <a:lumMod val="75000"/>
                  </a:schemeClr>
                </a:solidFill>
              </a:rPr>
              <a:t>MRC Unit/Centre representatives</a:t>
            </a:r>
          </a:p>
          <a:p>
            <a:r>
              <a:rPr lang="en-GB" sz="1200" dirty="0">
                <a:solidFill>
                  <a:schemeClr val="accent1">
                    <a:lumMod val="75000"/>
                  </a:schemeClr>
                </a:solidFill>
              </a:rPr>
              <a:t>GW4 BioMed Manager</a:t>
            </a:r>
          </a:p>
          <a:p>
            <a:r>
              <a:rPr lang="en-GB" sz="1200" dirty="0">
                <a:solidFill>
                  <a:schemeClr val="accent1">
                    <a:lumMod val="75000"/>
                  </a:schemeClr>
                </a:solidFill>
              </a:rPr>
              <a:t>2 student reps</a:t>
            </a:r>
          </a:p>
          <a:p>
            <a:endParaRPr lang="en-US" sz="1200" b="0" i="0" u="none" strike="noStrike" kern="1200" baseline="0" dirty="0">
              <a:solidFill>
                <a:schemeClr val="tx1"/>
              </a:solidFill>
              <a:latin typeface="+mn-lt"/>
              <a:ea typeface="+mn-ea"/>
              <a:cs typeface="+mn-cs"/>
            </a:endParaRPr>
          </a:p>
          <a:p>
            <a:pPr marL="342900" indent="-342900">
              <a:buFont typeface="+mj-lt"/>
              <a:buAutoNum type="arabicPeriod"/>
            </a:pPr>
            <a:r>
              <a:rPr lang="en-GB" sz="1200" dirty="0">
                <a:solidFill>
                  <a:schemeClr val="accent1">
                    <a:lumMod val="75000"/>
                  </a:schemeClr>
                </a:solidFill>
              </a:rPr>
              <a:t>Accountable</a:t>
            </a:r>
            <a:r>
              <a:rPr lang="en-GB" sz="1200" baseline="0" dirty="0">
                <a:solidFill>
                  <a:schemeClr val="accent1">
                    <a:lumMod val="75000"/>
                  </a:schemeClr>
                </a:solidFill>
              </a:rPr>
              <a:t> to MRC, GW4 board (DVC/PVC of each HEI)</a:t>
            </a:r>
            <a:endParaRPr lang="en-GB" sz="1200" dirty="0">
              <a:solidFill>
                <a:schemeClr val="accent1">
                  <a:lumMod val="75000"/>
                </a:schemeClr>
              </a:solidFill>
            </a:endParaRPr>
          </a:p>
          <a:p>
            <a:pPr marL="342900" indent="-342900">
              <a:buFont typeface="+mj-lt"/>
              <a:buAutoNum type="arabicPeriod"/>
            </a:pPr>
            <a:r>
              <a:rPr lang="en-GB" sz="1200" dirty="0">
                <a:solidFill>
                  <a:schemeClr val="accent1">
                    <a:lumMod val="75000"/>
                  </a:schemeClr>
                </a:solidFill>
              </a:rPr>
              <a:t>Scientific quality</a:t>
            </a:r>
          </a:p>
          <a:p>
            <a:pPr marL="342900" indent="-342900">
              <a:buFont typeface="+mj-lt"/>
              <a:buAutoNum type="arabicPeriod"/>
            </a:pPr>
            <a:r>
              <a:rPr lang="en-GB" sz="1200" dirty="0">
                <a:solidFill>
                  <a:schemeClr val="accent1">
                    <a:lumMod val="75000"/>
                  </a:schemeClr>
                </a:solidFill>
              </a:rPr>
              <a:t>Selection/allocation of projects/students</a:t>
            </a:r>
          </a:p>
          <a:p>
            <a:pPr marL="342900" indent="-342900">
              <a:buFont typeface="+mj-lt"/>
              <a:buAutoNum type="arabicPeriod"/>
            </a:pPr>
            <a:r>
              <a:rPr lang="en-GB" sz="1200" dirty="0">
                <a:solidFill>
                  <a:schemeClr val="accent1">
                    <a:lumMod val="75000"/>
                  </a:schemeClr>
                </a:solidFill>
              </a:rPr>
              <a:t>Oversight of all MRC students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Scientific Advisory Board: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50000"/>
                  </a:schemeClr>
                </a:solidFill>
              </a:rPr>
              <a:t>3-4 External advisors</a:t>
            </a:r>
          </a:p>
          <a:p>
            <a:endParaRPr lang="en-US" sz="1200" b="0" i="0" u="none" strike="noStrike" kern="1200" baseline="0" dirty="0">
              <a:solidFill>
                <a:schemeClr val="tx1"/>
              </a:solidFill>
              <a:latin typeface="+mn-lt"/>
              <a:ea typeface="+mn-ea"/>
              <a:cs typeface="+mn-cs"/>
            </a:endParaRPr>
          </a:p>
          <a:p>
            <a:pPr marL="342900" indent="-342900">
              <a:buAutoNum type="arabicPeriod"/>
            </a:pPr>
            <a:r>
              <a:rPr lang="en-GB" sz="1200" dirty="0">
                <a:solidFill>
                  <a:schemeClr val="accent2">
                    <a:lumMod val="50000"/>
                  </a:schemeClr>
                </a:solidFill>
              </a:rPr>
              <a:t>Scientific strategy</a:t>
            </a:r>
          </a:p>
          <a:p>
            <a:pPr marL="342900" indent="-342900">
              <a:buAutoNum type="arabicPeriod"/>
            </a:pPr>
            <a:r>
              <a:rPr lang="en-GB" sz="1200" dirty="0">
                <a:solidFill>
                  <a:schemeClr val="accent2">
                    <a:lumMod val="50000"/>
                  </a:schemeClr>
                </a:solidFill>
              </a:rPr>
              <a:t>Feedback on international best practice</a:t>
            </a:r>
          </a:p>
          <a:p>
            <a:pPr marL="342900" indent="-342900">
              <a:buAutoNum type="arabicPeriod"/>
            </a:pPr>
            <a:r>
              <a:rPr lang="en-GB" sz="1200" dirty="0">
                <a:solidFill>
                  <a:schemeClr val="accent2">
                    <a:lumMod val="50000"/>
                  </a:schemeClr>
                </a:solidFill>
              </a:rPr>
              <a:t>Interact at student congress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Operations Board</a:t>
            </a:r>
            <a:r>
              <a:rPr lang="en-US" sz="1200" b="0" i="0" u="none" strike="noStrike" kern="1200" baseline="0" dirty="0">
                <a:solidFill>
                  <a:schemeClr val="tx1"/>
                </a:solidFill>
                <a:latin typeface="+mn-lt"/>
                <a:ea typeface="+mn-ea"/>
                <a:cs typeface="+mn-cs"/>
              </a:rPr>
              <a:t>:</a:t>
            </a:r>
          </a:p>
          <a:p>
            <a:r>
              <a:rPr lang="en-GB" sz="1200" dirty="0">
                <a:solidFill>
                  <a:schemeClr val="accent6">
                    <a:lumMod val="50000"/>
                  </a:schemeClr>
                </a:solidFill>
              </a:rPr>
              <a:t>GW4 BioMed Manager (Chair)</a:t>
            </a:r>
          </a:p>
          <a:p>
            <a:r>
              <a:rPr lang="en-GB" sz="1200" dirty="0">
                <a:solidFill>
                  <a:schemeClr val="accent6">
                    <a:lumMod val="50000"/>
                  </a:schemeClr>
                </a:solidFill>
              </a:rPr>
              <a:t>GW4 BioMed Administrator</a:t>
            </a:r>
          </a:p>
          <a:p>
            <a:r>
              <a:rPr lang="en-GB" sz="1200" dirty="0">
                <a:solidFill>
                  <a:schemeClr val="accent6">
                    <a:lumMod val="50000"/>
                  </a:schemeClr>
                </a:solidFill>
              </a:rPr>
              <a:t>RO professional services reps</a:t>
            </a:r>
          </a:p>
          <a:p>
            <a:endParaRPr lang="en-GB" sz="1200" dirty="0">
              <a:solidFill>
                <a:schemeClr val="accent6">
                  <a:lumMod val="50000"/>
                </a:schemeClr>
              </a:solidFill>
            </a:endParaRPr>
          </a:p>
          <a:p>
            <a:pPr marL="342900" indent="-342900">
              <a:buFont typeface="+mj-lt"/>
              <a:buAutoNum type="arabicPeriod"/>
            </a:pPr>
            <a:r>
              <a:rPr lang="en-GB" sz="1200" dirty="0">
                <a:solidFill>
                  <a:schemeClr val="accent6">
                    <a:lumMod val="50000"/>
                  </a:schemeClr>
                </a:solidFill>
              </a:rPr>
              <a:t>Interaction with RO student offices</a:t>
            </a:r>
          </a:p>
          <a:p>
            <a:pPr marL="342900" indent="-342900">
              <a:buFont typeface="+mj-lt"/>
              <a:buAutoNum type="arabicPeriod"/>
            </a:pPr>
            <a:r>
              <a:rPr lang="en-GB" sz="1200" dirty="0">
                <a:solidFill>
                  <a:schemeClr val="accent6">
                    <a:lumMod val="50000"/>
                  </a:schemeClr>
                </a:solidFill>
              </a:rPr>
              <a:t>Supporting recruitment, selection, induction </a:t>
            </a:r>
            <a:br>
              <a:rPr lang="en-GB" sz="1200" dirty="0">
                <a:solidFill>
                  <a:schemeClr val="accent6">
                    <a:lumMod val="50000"/>
                  </a:schemeClr>
                </a:solidFill>
              </a:rPr>
            </a:br>
            <a:r>
              <a:rPr lang="en-GB" sz="1200" dirty="0">
                <a:solidFill>
                  <a:schemeClr val="accent6">
                    <a:lumMod val="50000"/>
                  </a:schemeClr>
                </a:solidFill>
              </a:rPr>
              <a:t>processes</a:t>
            </a:r>
          </a:p>
          <a:p>
            <a:pPr marL="342900" indent="-342900">
              <a:buFont typeface="+mj-lt"/>
              <a:buAutoNum type="arabicPeriod"/>
            </a:pPr>
            <a:r>
              <a:rPr lang="en-GB" sz="1200" dirty="0">
                <a:solidFill>
                  <a:schemeClr val="accent6">
                    <a:lumMod val="50000"/>
                  </a:schemeClr>
                </a:solidFill>
              </a:rPr>
              <a:t>Cohort building activities</a:t>
            </a:r>
          </a:p>
          <a:p>
            <a:pPr marL="342900" indent="-342900">
              <a:buFont typeface="+mj-lt"/>
              <a:buAutoNum type="arabicPeriod"/>
            </a:pPr>
            <a:r>
              <a:rPr lang="en-GB" sz="1200" dirty="0">
                <a:solidFill>
                  <a:schemeClr val="accent6">
                    <a:lumMod val="50000"/>
                  </a:schemeClr>
                </a:solidFill>
              </a:rPr>
              <a:t>Consistency and sharing best practice</a:t>
            </a:r>
          </a:p>
          <a:p>
            <a:pPr marL="342900" indent="-342900">
              <a:buFont typeface="+mj-lt"/>
              <a:buAutoNum type="arabicPeriod"/>
            </a:pPr>
            <a:r>
              <a:rPr lang="en-GB" sz="1200" dirty="0">
                <a:solidFill>
                  <a:schemeClr val="accent6">
                    <a:lumMod val="50000"/>
                  </a:schemeClr>
                </a:solidFill>
              </a:rPr>
              <a:t>Financial management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Voice: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reps on the board</a:t>
            </a:r>
          </a:p>
          <a:p>
            <a:r>
              <a:rPr lang="en-US" sz="1200" b="0" i="0" u="none" strike="noStrike" kern="1200" baseline="0" dirty="0">
                <a:solidFill>
                  <a:schemeClr val="tx1"/>
                </a:solidFill>
                <a:latin typeface="+mn-lt"/>
                <a:ea typeface="+mn-ea"/>
                <a:cs typeface="+mn-cs"/>
              </a:rPr>
              <a:t>Annual Congress will include a full student assembly meeting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HEI Academic Lead is responsible for liaison with supervisors and other PGR colleagues to ensure academic and partnership procedures and policies are adhered to. This helps ensure that there are clear lines of communications between the students and supervisors and the management/operations teams. This facilitates local autonomy in managing institutional processes, especially around pastoral care and quality, whilst ensuring consistency and cohesiveness across the alliance. </a:t>
            </a:r>
            <a:endParaRPr lang="en-US" sz="1200" b="1" i="0" u="none" strike="noStrike" kern="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869D86C-B523-7008-16E6-1A5D5B892A38}"/>
              </a:ext>
            </a:extLst>
          </p:cNvPr>
          <p:cNvSpPr>
            <a:spLocks noGrp="1"/>
          </p:cNvSpPr>
          <p:nvPr>
            <p:ph type="sldNum" sz="quarter" idx="10"/>
          </p:nvPr>
        </p:nvSpPr>
        <p:spPr/>
        <p:txBody>
          <a:bodyPr/>
          <a:lstStyle/>
          <a:p>
            <a:fld id="{5E2070AD-D20A-4D26-BA7F-2DD3402C7E09}" type="slidenum">
              <a:rPr lang="en-GB" smtClean="0"/>
              <a:t>13</a:t>
            </a:fld>
            <a:endParaRPr lang="en-GB"/>
          </a:p>
        </p:txBody>
      </p:sp>
    </p:spTree>
    <p:extLst>
      <p:ext uri="{BB962C8B-B14F-4D97-AF65-F5344CB8AC3E}">
        <p14:creationId xmlns:p14="http://schemas.microsoft.com/office/powerpoint/2010/main" val="163306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A67F3-2133-8E4D-B865-B7279B495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065C4-285A-C77C-7015-32263C1D3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9B474-AFE5-C587-F704-41E31A24B30B}"/>
              </a:ext>
            </a:extLst>
          </p:cNvPr>
          <p:cNvSpPr>
            <a:spLocks noGrp="1"/>
          </p:cNvSpPr>
          <p:nvPr>
            <p:ph type="body" idx="1"/>
          </p:nvPr>
        </p:nvSpPr>
        <p:spPr/>
        <p:txBody>
          <a:bodyPr/>
          <a:lstStyle/>
          <a:p>
            <a:r>
              <a:rPr lang="en-GB" b="1" dirty="0"/>
              <a:t>GW4</a:t>
            </a:r>
            <a:r>
              <a:rPr lang="en-GB" b="1" baseline="0" dirty="0"/>
              <a:t> Board reports to the 4 ROs</a:t>
            </a:r>
            <a:r>
              <a:rPr lang="en-GB" baseline="0" dirty="0"/>
              <a:t>.</a:t>
            </a:r>
          </a:p>
          <a:p>
            <a:endParaRPr lang="en-GB" baseline="0" dirty="0"/>
          </a:p>
          <a:p>
            <a:r>
              <a:rPr lang="en-GB" b="1" baseline="0" dirty="0"/>
              <a:t>Leadership Team:</a:t>
            </a:r>
          </a:p>
          <a:p>
            <a:r>
              <a:rPr lang="en-GB" baseline="0" dirty="0"/>
              <a:t>4 RO leads and 3 Theme leads</a:t>
            </a:r>
          </a:p>
          <a:p>
            <a:endParaRPr lang="en-GB" baseline="0" dirty="0"/>
          </a:p>
          <a:p>
            <a:r>
              <a:rPr lang="en-GB" baseline="0" dirty="0"/>
              <a:t>Dr Tom Freeman – Bath Academic Lead</a:t>
            </a:r>
          </a:p>
          <a:p>
            <a:r>
              <a:rPr lang="en-GB" baseline="0" dirty="0"/>
              <a:t>Prof Paul Martin / Prof David Sheppard – Joint Bristol Academic Leads</a:t>
            </a:r>
          </a:p>
          <a:p>
            <a:r>
              <a:rPr lang="en-GB" baseline="0" dirty="0"/>
              <a:t>Dr Emma Kidd – Cardiff Academic Lead</a:t>
            </a:r>
          </a:p>
          <a:p>
            <a:r>
              <a:rPr lang="en-GB" baseline="0" dirty="0"/>
              <a:t>Prof Tim </a:t>
            </a:r>
            <a:r>
              <a:rPr lang="en-GB" baseline="0" dirty="0" err="1"/>
              <a:t>Frayling</a:t>
            </a:r>
            <a:r>
              <a:rPr lang="en-GB" baseline="0" dirty="0"/>
              <a:t> – Exeter Academic Lead</a:t>
            </a:r>
          </a:p>
          <a:p>
            <a:r>
              <a:rPr lang="en-US" sz="1200" b="0" i="0" u="none" strike="noStrike" kern="1200" baseline="0" dirty="0">
                <a:solidFill>
                  <a:schemeClr val="tx1"/>
                </a:solidFill>
                <a:latin typeface="+mn-lt"/>
                <a:ea typeface="+mn-ea"/>
                <a:cs typeface="+mn-cs"/>
              </a:rPr>
              <a:t>Prof Anthony Isles (Cardiff) - Neuroscience and Mental Health Theme Lead </a:t>
            </a:r>
          </a:p>
          <a:p>
            <a:r>
              <a:rPr lang="en-US" sz="1200" b="0" i="0" u="none" strike="noStrike" kern="1200" baseline="0" dirty="0">
                <a:solidFill>
                  <a:schemeClr val="tx1"/>
                </a:solidFill>
                <a:latin typeface="+mn-lt"/>
                <a:ea typeface="+mn-ea"/>
                <a:cs typeface="+mn-cs"/>
              </a:rPr>
              <a:t>Prof Phil Taylor (Cardiff) - Infection, Immunity and Repair Theme Lead </a:t>
            </a:r>
          </a:p>
          <a:p>
            <a:r>
              <a:rPr lang="en-US" sz="1200" b="0" i="0" u="none" strike="noStrike" kern="1200" baseline="0" dirty="0">
                <a:solidFill>
                  <a:schemeClr val="tx1"/>
                </a:solidFill>
                <a:latin typeface="+mn-lt"/>
                <a:ea typeface="+mn-ea"/>
                <a:cs typeface="+mn-cs"/>
              </a:rPr>
              <a:t>Prof Kate Tilling (Bristol) – Population Health Theme Lead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Management Board:</a:t>
            </a:r>
          </a:p>
          <a:p>
            <a:r>
              <a:rPr lang="en-GB" sz="1200" dirty="0">
                <a:solidFill>
                  <a:schemeClr val="accent1">
                    <a:lumMod val="75000"/>
                  </a:schemeClr>
                </a:solidFill>
              </a:rPr>
              <a:t>Executive Director (Chair)</a:t>
            </a:r>
          </a:p>
          <a:p>
            <a:r>
              <a:rPr lang="en-GB" sz="1200" dirty="0">
                <a:solidFill>
                  <a:schemeClr val="accent1">
                    <a:lumMod val="75000"/>
                  </a:schemeClr>
                </a:solidFill>
              </a:rPr>
              <a:t>Director</a:t>
            </a:r>
          </a:p>
          <a:p>
            <a:r>
              <a:rPr lang="en-GB" sz="1200" dirty="0">
                <a:solidFill>
                  <a:schemeClr val="accent1">
                    <a:lumMod val="75000"/>
                  </a:schemeClr>
                </a:solidFill>
              </a:rPr>
              <a:t>Leadership Team </a:t>
            </a:r>
          </a:p>
          <a:p>
            <a:r>
              <a:rPr lang="en-GB" sz="1200" dirty="0">
                <a:solidFill>
                  <a:schemeClr val="accent1">
                    <a:lumMod val="75000"/>
                  </a:schemeClr>
                </a:solidFill>
              </a:rPr>
              <a:t>MRC Unit/Centre representatives</a:t>
            </a:r>
          </a:p>
          <a:p>
            <a:r>
              <a:rPr lang="en-GB" sz="1200" dirty="0">
                <a:solidFill>
                  <a:schemeClr val="accent1">
                    <a:lumMod val="75000"/>
                  </a:schemeClr>
                </a:solidFill>
              </a:rPr>
              <a:t>GW4 BioMed Manager</a:t>
            </a:r>
          </a:p>
          <a:p>
            <a:r>
              <a:rPr lang="en-GB" sz="1200" dirty="0">
                <a:solidFill>
                  <a:schemeClr val="accent1">
                    <a:lumMod val="75000"/>
                  </a:schemeClr>
                </a:solidFill>
              </a:rPr>
              <a:t>2 student reps</a:t>
            </a:r>
          </a:p>
          <a:p>
            <a:endParaRPr lang="en-US" sz="1200" b="0" i="0" u="none" strike="noStrike" kern="1200" baseline="0" dirty="0">
              <a:solidFill>
                <a:schemeClr val="tx1"/>
              </a:solidFill>
              <a:latin typeface="+mn-lt"/>
              <a:ea typeface="+mn-ea"/>
              <a:cs typeface="+mn-cs"/>
            </a:endParaRPr>
          </a:p>
          <a:p>
            <a:pPr marL="342900" indent="-342900">
              <a:buFont typeface="+mj-lt"/>
              <a:buAutoNum type="arabicPeriod"/>
            </a:pPr>
            <a:r>
              <a:rPr lang="en-GB" sz="1200" dirty="0">
                <a:solidFill>
                  <a:schemeClr val="accent1">
                    <a:lumMod val="75000"/>
                  </a:schemeClr>
                </a:solidFill>
              </a:rPr>
              <a:t>Accountable</a:t>
            </a:r>
            <a:r>
              <a:rPr lang="en-GB" sz="1200" baseline="0" dirty="0">
                <a:solidFill>
                  <a:schemeClr val="accent1">
                    <a:lumMod val="75000"/>
                  </a:schemeClr>
                </a:solidFill>
              </a:rPr>
              <a:t> to MRC, GW4 board (DVC/PVC of each HEI)</a:t>
            </a:r>
            <a:endParaRPr lang="en-GB" sz="1200" dirty="0">
              <a:solidFill>
                <a:schemeClr val="accent1">
                  <a:lumMod val="75000"/>
                </a:schemeClr>
              </a:solidFill>
            </a:endParaRPr>
          </a:p>
          <a:p>
            <a:pPr marL="342900" indent="-342900">
              <a:buFont typeface="+mj-lt"/>
              <a:buAutoNum type="arabicPeriod"/>
            </a:pPr>
            <a:r>
              <a:rPr lang="en-GB" sz="1200" dirty="0">
                <a:solidFill>
                  <a:schemeClr val="accent1">
                    <a:lumMod val="75000"/>
                  </a:schemeClr>
                </a:solidFill>
              </a:rPr>
              <a:t>Scientific quality</a:t>
            </a:r>
          </a:p>
          <a:p>
            <a:pPr marL="342900" indent="-342900">
              <a:buFont typeface="+mj-lt"/>
              <a:buAutoNum type="arabicPeriod"/>
            </a:pPr>
            <a:r>
              <a:rPr lang="en-GB" sz="1200" dirty="0">
                <a:solidFill>
                  <a:schemeClr val="accent1">
                    <a:lumMod val="75000"/>
                  </a:schemeClr>
                </a:solidFill>
              </a:rPr>
              <a:t>Selection/allocation of projects/students</a:t>
            </a:r>
          </a:p>
          <a:p>
            <a:pPr marL="342900" indent="-342900">
              <a:buFont typeface="+mj-lt"/>
              <a:buAutoNum type="arabicPeriod"/>
            </a:pPr>
            <a:r>
              <a:rPr lang="en-GB" sz="1200" dirty="0">
                <a:solidFill>
                  <a:schemeClr val="accent1">
                    <a:lumMod val="75000"/>
                  </a:schemeClr>
                </a:solidFill>
              </a:rPr>
              <a:t>Oversight of all MRC students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Scientific Advisory Board: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50000"/>
                  </a:schemeClr>
                </a:solidFill>
              </a:rPr>
              <a:t>3-4 External advisors</a:t>
            </a:r>
          </a:p>
          <a:p>
            <a:endParaRPr lang="en-US" sz="1200" b="0" i="0" u="none" strike="noStrike" kern="1200" baseline="0" dirty="0">
              <a:solidFill>
                <a:schemeClr val="tx1"/>
              </a:solidFill>
              <a:latin typeface="+mn-lt"/>
              <a:ea typeface="+mn-ea"/>
              <a:cs typeface="+mn-cs"/>
            </a:endParaRPr>
          </a:p>
          <a:p>
            <a:pPr marL="342900" indent="-342900">
              <a:buAutoNum type="arabicPeriod"/>
            </a:pPr>
            <a:r>
              <a:rPr lang="en-GB" sz="1200" dirty="0">
                <a:solidFill>
                  <a:schemeClr val="accent2">
                    <a:lumMod val="50000"/>
                  </a:schemeClr>
                </a:solidFill>
              </a:rPr>
              <a:t>Scientific strategy</a:t>
            </a:r>
          </a:p>
          <a:p>
            <a:pPr marL="342900" indent="-342900">
              <a:buAutoNum type="arabicPeriod"/>
            </a:pPr>
            <a:r>
              <a:rPr lang="en-GB" sz="1200" dirty="0">
                <a:solidFill>
                  <a:schemeClr val="accent2">
                    <a:lumMod val="50000"/>
                  </a:schemeClr>
                </a:solidFill>
              </a:rPr>
              <a:t>Feedback on international best practice</a:t>
            </a:r>
          </a:p>
          <a:p>
            <a:pPr marL="342900" indent="-342900">
              <a:buAutoNum type="arabicPeriod"/>
            </a:pPr>
            <a:r>
              <a:rPr lang="en-GB" sz="1200" dirty="0">
                <a:solidFill>
                  <a:schemeClr val="accent2">
                    <a:lumMod val="50000"/>
                  </a:schemeClr>
                </a:solidFill>
              </a:rPr>
              <a:t>Interact at student congress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Operations Board</a:t>
            </a:r>
            <a:r>
              <a:rPr lang="en-US" sz="1200" b="0" i="0" u="none" strike="noStrike" kern="1200" baseline="0" dirty="0">
                <a:solidFill>
                  <a:schemeClr val="tx1"/>
                </a:solidFill>
                <a:latin typeface="+mn-lt"/>
                <a:ea typeface="+mn-ea"/>
                <a:cs typeface="+mn-cs"/>
              </a:rPr>
              <a:t>:</a:t>
            </a:r>
          </a:p>
          <a:p>
            <a:r>
              <a:rPr lang="en-GB" sz="1200" dirty="0">
                <a:solidFill>
                  <a:schemeClr val="accent6">
                    <a:lumMod val="50000"/>
                  </a:schemeClr>
                </a:solidFill>
              </a:rPr>
              <a:t>GW4 BioMed Manager (Chair)</a:t>
            </a:r>
          </a:p>
          <a:p>
            <a:r>
              <a:rPr lang="en-GB" sz="1200" dirty="0">
                <a:solidFill>
                  <a:schemeClr val="accent6">
                    <a:lumMod val="50000"/>
                  </a:schemeClr>
                </a:solidFill>
              </a:rPr>
              <a:t>GW4 BioMed Administrator</a:t>
            </a:r>
          </a:p>
          <a:p>
            <a:r>
              <a:rPr lang="en-GB" sz="1200" dirty="0">
                <a:solidFill>
                  <a:schemeClr val="accent6">
                    <a:lumMod val="50000"/>
                  </a:schemeClr>
                </a:solidFill>
              </a:rPr>
              <a:t>RO professional services reps</a:t>
            </a:r>
          </a:p>
          <a:p>
            <a:endParaRPr lang="en-GB" sz="1200" dirty="0">
              <a:solidFill>
                <a:schemeClr val="accent6">
                  <a:lumMod val="50000"/>
                </a:schemeClr>
              </a:solidFill>
            </a:endParaRPr>
          </a:p>
          <a:p>
            <a:pPr marL="342900" indent="-342900">
              <a:buFont typeface="+mj-lt"/>
              <a:buAutoNum type="arabicPeriod"/>
            </a:pPr>
            <a:r>
              <a:rPr lang="en-GB" sz="1200" dirty="0">
                <a:solidFill>
                  <a:schemeClr val="accent6">
                    <a:lumMod val="50000"/>
                  </a:schemeClr>
                </a:solidFill>
              </a:rPr>
              <a:t>Interaction with RO student offices</a:t>
            </a:r>
          </a:p>
          <a:p>
            <a:pPr marL="342900" indent="-342900">
              <a:buFont typeface="+mj-lt"/>
              <a:buAutoNum type="arabicPeriod"/>
            </a:pPr>
            <a:r>
              <a:rPr lang="en-GB" sz="1200" dirty="0">
                <a:solidFill>
                  <a:schemeClr val="accent6">
                    <a:lumMod val="50000"/>
                  </a:schemeClr>
                </a:solidFill>
              </a:rPr>
              <a:t>Supporting recruitment, selection, induction </a:t>
            </a:r>
            <a:br>
              <a:rPr lang="en-GB" sz="1200" dirty="0">
                <a:solidFill>
                  <a:schemeClr val="accent6">
                    <a:lumMod val="50000"/>
                  </a:schemeClr>
                </a:solidFill>
              </a:rPr>
            </a:br>
            <a:r>
              <a:rPr lang="en-GB" sz="1200" dirty="0">
                <a:solidFill>
                  <a:schemeClr val="accent6">
                    <a:lumMod val="50000"/>
                  </a:schemeClr>
                </a:solidFill>
              </a:rPr>
              <a:t>processes</a:t>
            </a:r>
          </a:p>
          <a:p>
            <a:pPr marL="342900" indent="-342900">
              <a:buFont typeface="+mj-lt"/>
              <a:buAutoNum type="arabicPeriod"/>
            </a:pPr>
            <a:r>
              <a:rPr lang="en-GB" sz="1200" dirty="0">
                <a:solidFill>
                  <a:schemeClr val="accent6">
                    <a:lumMod val="50000"/>
                  </a:schemeClr>
                </a:solidFill>
              </a:rPr>
              <a:t>Cohort building activities</a:t>
            </a:r>
          </a:p>
          <a:p>
            <a:pPr marL="342900" indent="-342900">
              <a:buFont typeface="+mj-lt"/>
              <a:buAutoNum type="arabicPeriod"/>
            </a:pPr>
            <a:r>
              <a:rPr lang="en-GB" sz="1200" dirty="0">
                <a:solidFill>
                  <a:schemeClr val="accent6">
                    <a:lumMod val="50000"/>
                  </a:schemeClr>
                </a:solidFill>
              </a:rPr>
              <a:t>Consistency and sharing best practice</a:t>
            </a:r>
          </a:p>
          <a:p>
            <a:pPr marL="342900" indent="-342900">
              <a:buFont typeface="+mj-lt"/>
              <a:buAutoNum type="arabicPeriod"/>
            </a:pPr>
            <a:r>
              <a:rPr lang="en-GB" sz="1200" dirty="0">
                <a:solidFill>
                  <a:schemeClr val="accent6">
                    <a:lumMod val="50000"/>
                  </a:schemeClr>
                </a:solidFill>
              </a:rPr>
              <a:t>Financial management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Voice: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reps on the board</a:t>
            </a:r>
          </a:p>
          <a:p>
            <a:r>
              <a:rPr lang="en-US" sz="1200" b="0" i="0" u="none" strike="noStrike" kern="1200" baseline="0" dirty="0">
                <a:solidFill>
                  <a:schemeClr val="tx1"/>
                </a:solidFill>
                <a:latin typeface="+mn-lt"/>
                <a:ea typeface="+mn-ea"/>
                <a:cs typeface="+mn-cs"/>
              </a:rPr>
              <a:t>Annual Congress will include a full student assembly meeting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HEI Academic Lead is responsible for liaison with supervisors and other PGR colleagues to ensure academic and partnership procedures and policies are adhered to. This helps ensure that there are clear lines of communications between the students and supervisors and the management/operations teams. This facilitates local autonomy in managing institutional processes, especially around pastoral care and quality, whilst ensuring consistency and cohesiveness across the alliance. </a:t>
            </a:r>
            <a:endParaRPr lang="en-US" sz="1200" b="1" i="0" u="none" strike="noStrike" kern="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B1D064C3-7F06-DDAA-CE2C-5EC27273D6A6}"/>
              </a:ext>
            </a:extLst>
          </p:cNvPr>
          <p:cNvSpPr>
            <a:spLocks noGrp="1"/>
          </p:cNvSpPr>
          <p:nvPr>
            <p:ph type="sldNum" sz="quarter" idx="10"/>
          </p:nvPr>
        </p:nvSpPr>
        <p:spPr/>
        <p:txBody>
          <a:bodyPr/>
          <a:lstStyle/>
          <a:p>
            <a:fld id="{5E2070AD-D20A-4D26-BA7F-2DD3402C7E09}" type="slidenum">
              <a:rPr lang="en-GB" smtClean="0"/>
              <a:t>14</a:t>
            </a:fld>
            <a:endParaRPr lang="en-GB"/>
          </a:p>
        </p:txBody>
      </p:sp>
    </p:spTree>
    <p:extLst>
      <p:ext uri="{BB962C8B-B14F-4D97-AF65-F5344CB8AC3E}">
        <p14:creationId xmlns:p14="http://schemas.microsoft.com/office/powerpoint/2010/main" val="418263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GW4</a:t>
            </a:r>
            <a:r>
              <a:rPr lang="en-GB" b="1" baseline="0" dirty="0"/>
              <a:t> Board reports to the 4 ROs</a:t>
            </a:r>
            <a:r>
              <a:rPr lang="en-GB" baseline="0" dirty="0"/>
              <a:t>.</a:t>
            </a:r>
          </a:p>
          <a:p>
            <a:endParaRPr lang="en-GB" baseline="0" dirty="0"/>
          </a:p>
          <a:p>
            <a:r>
              <a:rPr lang="en-GB" b="1" baseline="0" dirty="0"/>
              <a:t>Leadership Team:</a:t>
            </a:r>
          </a:p>
          <a:p>
            <a:r>
              <a:rPr lang="en-GB" baseline="0" dirty="0"/>
              <a:t>4 RO leads and 3 Theme leads</a:t>
            </a:r>
          </a:p>
          <a:p>
            <a:endParaRPr lang="en-GB" baseline="0" dirty="0"/>
          </a:p>
          <a:p>
            <a:r>
              <a:rPr lang="en-GB" baseline="0" dirty="0"/>
              <a:t>Dr Tom Freeman – Bath Academic Lead</a:t>
            </a:r>
          </a:p>
          <a:p>
            <a:r>
              <a:rPr lang="en-GB" baseline="0" dirty="0"/>
              <a:t>Prof Paul Martin / Prof David Sheppard – Joint Bristol Academic Leads</a:t>
            </a:r>
          </a:p>
          <a:p>
            <a:r>
              <a:rPr lang="en-GB" baseline="0" dirty="0"/>
              <a:t>Dr Emma Kidd – Cardiff Academic Lead</a:t>
            </a:r>
          </a:p>
          <a:p>
            <a:r>
              <a:rPr lang="en-GB" baseline="0" dirty="0"/>
              <a:t>Prof Tim </a:t>
            </a:r>
            <a:r>
              <a:rPr lang="en-GB" baseline="0" dirty="0" err="1"/>
              <a:t>Frayling</a:t>
            </a:r>
            <a:r>
              <a:rPr lang="en-GB" baseline="0" dirty="0"/>
              <a:t> – Exeter Academic Lead</a:t>
            </a:r>
          </a:p>
          <a:p>
            <a:r>
              <a:rPr lang="en-US" sz="1200" b="0" i="0" u="none" strike="noStrike" kern="1200" baseline="0" dirty="0">
                <a:solidFill>
                  <a:schemeClr val="tx1"/>
                </a:solidFill>
                <a:latin typeface="+mn-lt"/>
                <a:ea typeface="+mn-ea"/>
                <a:cs typeface="+mn-cs"/>
              </a:rPr>
              <a:t>Prof Anthony Isles (Cardiff) - Neuroscience and Mental Health Theme Lead </a:t>
            </a:r>
          </a:p>
          <a:p>
            <a:r>
              <a:rPr lang="en-US" sz="1200" b="0" i="0" u="none" strike="noStrike" kern="1200" baseline="0" dirty="0">
                <a:solidFill>
                  <a:schemeClr val="tx1"/>
                </a:solidFill>
                <a:latin typeface="+mn-lt"/>
                <a:ea typeface="+mn-ea"/>
                <a:cs typeface="+mn-cs"/>
              </a:rPr>
              <a:t>Prof Phil Taylor (Cardiff) - Infection, Immunity and Repair Theme Lead </a:t>
            </a:r>
          </a:p>
          <a:p>
            <a:r>
              <a:rPr lang="en-US" sz="1200" b="0" i="0" u="none" strike="noStrike" kern="1200" baseline="0" dirty="0">
                <a:solidFill>
                  <a:schemeClr val="tx1"/>
                </a:solidFill>
                <a:latin typeface="+mn-lt"/>
                <a:ea typeface="+mn-ea"/>
                <a:cs typeface="+mn-cs"/>
              </a:rPr>
              <a:t>Prof Kate Tilling (Bristol) – Population Health Theme Lead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Management Board:</a:t>
            </a:r>
          </a:p>
          <a:p>
            <a:r>
              <a:rPr lang="en-GB" sz="1200" dirty="0">
                <a:solidFill>
                  <a:schemeClr val="accent1">
                    <a:lumMod val="75000"/>
                  </a:schemeClr>
                </a:solidFill>
              </a:rPr>
              <a:t>Executive Director (Chair)</a:t>
            </a:r>
          </a:p>
          <a:p>
            <a:r>
              <a:rPr lang="en-GB" sz="1200" dirty="0">
                <a:solidFill>
                  <a:schemeClr val="accent1">
                    <a:lumMod val="75000"/>
                  </a:schemeClr>
                </a:solidFill>
              </a:rPr>
              <a:t>Director</a:t>
            </a:r>
          </a:p>
          <a:p>
            <a:r>
              <a:rPr lang="en-GB" sz="1200" dirty="0">
                <a:solidFill>
                  <a:schemeClr val="accent1">
                    <a:lumMod val="75000"/>
                  </a:schemeClr>
                </a:solidFill>
              </a:rPr>
              <a:t>Leadership Team </a:t>
            </a:r>
          </a:p>
          <a:p>
            <a:r>
              <a:rPr lang="en-GB" sz="1200" dirty="0">
                <a:solidFill>
                  <a:schemeClr val="accent1">
                    <a:lumMod val="75000"/>
                  </a:schemeClr>
                </a:solidFill>
              </a:rPr>
              <a:t>MRC Unit/Centre representatives</a:t>
            </a:r>
          </a:p>
          <a:p>
            <a:r>
              <a:rPr lang="en-GB" sz="1200" dirty="0">
                <a:solidFill>
                  <a:schemeClr val="accent1">
                    <a:lumMod val="75000"/>
                  </a:schemeClr>
                </a:solidFill>
              </a:rPr>
              <a:t>GW4 BioMed Manager</a:t>
            </a:r>
          </a:p>
          <a:p>
            <a:r>
              <a:rPr lang="en-GB" sz="1200" dirty="0">
                <a:solidFill>
                  <a:schemeClr val="accent1">
                    <a:lumMod val="75000"/>
                  </a:schemeClr>
                </a:solidFill>
              </a:rPr>
              <a:t>2 student reps</a:t>
            </a:r>
          </a:p>
          <a:p>
            <a:endParaRPr lang="en-US" sz="1200" b="0" i="0" u="none" strike="noStrike" kern="1200" baseline="0" dirty="0">
              <a:solidFill>
                <a:schemeClr val="tx1"/>
              </a:solidFill>
              <a:latin typeface="+mn-lt"/>
              <a:ea typeface="+mn-ea"/>
              <a:cs typeface="+mn-cs"/>
            </a:endParaRPr>
          </a:p>
          <a:p>
            <a:pPr marL="342900" indent="-342900">
              <a:buFont typeface="+mj-lt"/>
              <a:buAutoNum type="arabicPeriod"/>
            </a:pPr>
            <a:r>
              <a:rPr lang="en-GB" sz="1200" dirty="0">
                <a:solidFill>
                  <a:schemeClr val="accent1">
                    <a:lumMod val="75000"/>
                  </a:schemeClr>
                </a:solidFill>
              </a:rPr>
              <a:t>Accountable</a:t>
            </a:r>
            <a:r>
              <a:rPr lang="en-GB" sz="1200" baseline="0" dirty="0">
                <a:solidFill>
                  <a:schemeClr val="accent1">
                    <a:lumMod val="75000"/>
                  </a:schemeClr>
                </a:solidFill>
              </a:rPr>
              <a:t> to MRC, GW4 board (DVC/PVC of each HEI)</a:t>
            </a:r>
            <a:endParaRPr lang="en-GB" sz="1200" dirty="0">
              <a:solidFill>
                <a:schemeClr val="accent1">
                  <a:lumMod val="75000"/>
                </a:schemeClr>
              </a:solidFill>
            </a:endParaRPr>
          </a:p>
          <a:p>
            <a:pPr marL="342900" indent="-342900">
              <a:buFont typeface="+mj-lt"/>
              <a:buAutoNum type="arabicPeriod"/>
            </a:pPr>
            <a:r>
              <a:rPr lang="en-GB" sz="1200" dirty="0">
                <a:solidFill>
                  <a:schemeClr val="accent1">
                    <a:lumMod val="75000"/>
                  </a:schemeClr>
                </a:solidFill>
              </a:rPr>
              <a:t>Scientific quality</a:t>
            </a:r>
          </a:p>
          <a:p>
            <a:pPr marL="342900" indent="-342900">
              <a:buFont typeface="+mj-lt"/>
              <a:buAutoNum type="arabicPeriod"/>
            </a:pPr>
            <a:r>
              <a:rPr lang="en-GB" sz="1200" dirty="0">
                <a:solidFill>
                  <a:schemeClr val="accent1">
                    <a:lumMod val="75000"/>
                  </a:schemeClr>
                </a:solidFill>
              </a:rPr>
              <a:t>Selection/allocation of projects/students</a:t>
            </a:r>
          </a:p>
          <a:p>
            <a:pPr marL="342900" indent="-342900">
              <a:buFont typeface="+mj-lt"/>
              <a:buAutoNum type="arabicPeriod"/>
            </a:pPr>
            <a:r>
              <a:rPr lang="en-GB" sz="1200" dirty="0">
                <a:solidFill>
                  <a:schemeClr val="accent1">
                    <a:lumMod val="75000"/>
                  </a:schemeClr>
                </a:solidFill>
              </a:rPr>
              <a:t>Oversight of all MRC students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Scientific Advisory Board: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50000"/>
                  </a:schemeClr>
                </a:solidFill>
              </a:rPr>
              <a:t>3-4 External advisors</a:t>
            </a:r>
          </a:p>
          <a:p>
            <a:endParaRPr lang="en-US" sz="1200" b="0" i="0" u="none" strike="noStrike" kern="1200" baseline="0" dirty="0">
              <a:solidFill>
                <a:schemeClr val="tx1"/>
              </a:solidFill>
              <a:latin typeface="+mn-lt"/>
              <a:ea typeface="+mn-ea"/>
              <a:cs typeface="+mn-cs"/>
            </a:endParaRPr>
          </a:p>
          <a:p>
            <a:pPr marL="342900" indent="-342900">
              <a:buAutoNum type="arabicPeriod"/>
            </a:pPr>
            <a:r>
              <a:rPr lang="en-GB" sz="1200" dirty="0">
                <a:solidFill>
                  <a:schemeClr val="accent2">
                    <a:lumMod val="50000"/>
                  </a:schemeClr>
                </a:solidFill>
              </a:rPr>
              <a:t>Scientific strategy</a:t>
            </a:r>
          </a:p>
          <a:p>
            <a:pPr marL="342900" indent="-342900">
              <a:buAutoNum type="arabicPeriod"/>
            </a:pPr>
            <a:r>
              <a:rPr lang="en-GB" sz="1200" dirty="0">
                <a:solidFill>
                  <a:schemeClr val="accent2">
                    <a:lumMod val="50000"/>
                  </a:schemeClr>
                </a:solidFill>
              </a:rPr>
              <a:t>Feedback on international best practice</a:t>
            </a:r>
          </a:p>
          <a:p>
            <a:pPr marL="342900" indent="-342900">
              <a:buAutoNum type="arabicPeriod"/>
            </a:pPr>
            <a:r>
              <a:rPr lang="en-GB" sz="1200" dirty="0">
                <a:solidFill>
                  <a:schemeClr val="accent2">
                    <a:lumMod val="50000"/>
                  </a:schemeClr>
                </a:solidFill>
              </a:rPr>
              <a:t>Interact at student congress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Operations Board</a:t>
            </a:r>
            <a:r>
              <a:rPr lang="en-US" sz="1200" b="0" i="0" u="none" strike="noStrike" kern="1200" baseline="0" dirty="0">
                <a:solidFill>
                  <a:schemeClr val="tx1"/>
                </a:solidFill>
                <a:latin typeface="+mn-lt"/>
                <a:ea typeface="+mn-ea"/>
                <a:cs typeface="+mn-cs"/>
              </a:rPr>
              <a:t>:</a:t>
            </a:r>
          </a:p>
          <a:p>
            <a:r>
              <a:rPr lang="en-GB" sz="1200" dirty="0">
                <a:solidFill>
                  <a:schemeClr val="accent6">
                    <a:lumMod val="50000"/>
                  </a:schemeClr>
                </a:solidFill>
              </a:rPr>
              <a:t>GW4 BioMed Manager (Chair)</a:t>
            </a:r>
          </a:p>
          <a:p>
            <a:r>
              <a:rPr lang="en-GB" sz="1200" dirty="0">
                <a:solidFill>
                  <a:schemeClr val="accent6">
                    <a:lumMod val="50000"/>
                  </a:schemeClr>
                </a:solidFill>
              </a:rPr>
              <a:t>GW4 BioMed Administrator</a:t>
            </a:r>
          </a:p>
          <a:p>
            <a:r>
              <a:rPr lang="en-GB" sz="1200" dirty="0">
                <a:solidFill>
                  <a:schemeClr val="accent6">
                    <a:lumMod val="50000"/>
                  </a:schemeClr>
                </a:solidFill>
              </a:rPr>
              <a:t>RO professional services reps</a:t>
            </a:r>
          </a:p>
          <a:p>
            <a:endParaRPr lang="en-GB" sz="1200" dirty="0">
              <a:solidFill>
                <a:schemeClr val="accent6">
                  <a:lumMod val="50000"/>
                </a:schemeClr>
              </a:solidFill>
            </a:endParaRPr>
          </a:p>
          <a:p>
            <a:pPr marL="342900" indent="-342900">
              <a:buFont typeface="+mj-lt"/>
              <a:buAutoNum type="arabicPeriod"/>
            </a:pPr>
            <a:r>
              <a:rPr lang="en-GB" sz="1200" dirty="0">
                <a:solidFill>
                  <a:schemeClr val="accent6">
                    <a:lumMod val="50000"/>
                  </a:schemeClr>
                </a:solidFill>
              </a:rPr>
              <a:t>Interaction with RO student offices</a:t>
            </a:r>
          </a:p>
          <a:p>
            <a:pPr marL="342900" indent="-342900">
              <a:buFont typeface="+mj-lt"/>
              <a:buAutoNum type="arabicPeriod"/>
            </a:pPr>
            <a:r>
              <a:rPr lang="en-GB" sz="1200" dirty="0">
                <a:solidFill>
                  <a:schemeClr val="accent6">
                    <a:lumMod val="50000"/>
                  </a:schemeClr>
                </a:solidFill>
              </a:rPr>
              <a:t>Supporting recruitment, selection, induction </a:t>
            </a:r>
            <a:br>
              <a:rPr lang="en-GB" sz="1200" dirty="0">
                <a:solidFill>
                  <a:schemeClr val="accent6">
                    <a:lumMod val="50000"/>
                  </a:schemeClr>
                </a:solidFill>
              </a:rPr>
            </a:br>
            <a:r>
              <a:rPr lang="en-GB" sz="1200" dirty="0">
                <a:solidFill>
                  <a:schemeClr val="accent6">
                    <a:lumMod val="50000"/>
                  </a:schemeClr>
                </a:solidFill>
              </a:rPr>
              <a:t>processes</a:t>
            </a:r>
          </a:p>
          <a:p>
            <a:pPr marL="342900" indent="-342900">
              <a:buFont typeface="+mj-lt"/>
              <a:buAutoNum type="arabicPeriod"/>
            </a:pPr>
            <a:r>
              <a:rPr lang="en-GB" sz="1200" dirty="0">
                <a:solidFill>
                  <a:schemeClr val="accent6">
                    <a:lumMod val="50000"/>
                  </a:schemeClr>
                </a:solidFill>
              </a:rPr>
              <a:t>Cohort building activities</a:t>
            </a:r>
          </a:p>
          <a:p>
            <a:pPr marL="342900" indent="-342900">
              <a:buFont typeface="+mj-lt"/>
              <a:buAutoNum type="arabicPeriod"/>
            </a:pPr>
            <a:r>
              <a:rPr lang="en-GB" sz="1200" dirty="0">
                <a:solidFill>
                  <a:schemeClr val="accent6">
                    <a:lumMod val="50000"/>
                  </a:schemeClr>
                </a:solidFill>
              </a:rPr>
              <a:t>Consistency and sharing best practice</a:t>
            </a:r>
          </a:p>
          <a:p>
            <a:pPr marL="342900" indent="-342900">
              <a:buFont typeface="+mj-lt"/>
              <a:buAutoNum type="arabicPeriod"/>
            </a:pPr>
            <a:r>
              <a:rPr lang="en-GB" sz="1200" dirty="0">
                <a:solidFill>
                  <a:schemeClr val="accent6">
                    <a:lumMod val="50000"/>
                  </a:schemeClr>
                </a:solidFill>
              </a:rPr>
              <a:t>Financial management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Voice: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reps on the board</a:t>
            </a:r>
          </a:p>
          <a:p>
            <a:r>
              <a:rPr lang="en-US" sz="1200" b="0" i="0" u="none" strike="noStrike" kern="1200" baseline="0" dirty="0">
                <a:solidFill>
                  <a:schemeClr val="tx1"/>
                </a:solidFill>
                <a:latin typeface="+mn-lt"/>
                <a:ea typeface="+mn-ea"/>
                <a:cs typeface="+mn-cs"/>
              </a:rPr>
              <a:t>Annual Congress will include a full student assembly meeting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HEI Academic Lead is responsible for liaison with supervisors and other PGR colleagues to ensure academic and partnership procedures and policies are adhered to. This helps ensure that there are clear lines of communications between the students and supervisors and the management/operations teams. This facilitates local autonomy in managing institutional processes, especially around pastoral care and quality, whilst ensuring consistency and cohesiveness across the alliance. </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2070AD-D20A-4D26-BA7F-2DD3402C7E09}" type="slidenum">
              <a:rPr lang="en-GB" smtClean="0"/>
              <a:t>15</a:t>
            </a:fld>
            <a:endParaRPr lang="en-GB"/>
          </a:p>
        </p:txBody>
      </p:sp>
    </p:spTree>
    <p:extLst>
      <p:ext uri="{BB962C8B-B14F-4D97-AF65-F5344CB8AC3E}">
        <p14:creationId xmlns:p14="http://schemas.microsoft.com/office/powerpoint/2010/main" val="2305268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148" y="404622"/>
            <a:ext cx="3118104" cy="1133856"/>
          </a:xfrm>
          <a:prstGeom prst="rect">
            <a:avLst/>
          </a:prstGeom>
        </p:spPr>
      </p:pic>
      <p:pic>
        <p:nvPicPr>
          <p:cNvPr id="8" name="Picture 7" descr="GW4_Hi_res_BG.jpg"/>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5231464" y="0"/>
            <a:ext cx="6960536" cy="6870032"/>
          </a:xfrm>
          <a:prstGeom prst="rect">
            <a:avLst/>
          </a:prstGeom>
        </p:spPr>
      </p:pic>
      <p:sp>
        <p:nvSpPr>
          <p:cNvPr id="13" name="Title 12"/>
          <p:cNvSpPr>
            <a:spLocks noGrp="1"/>
          </p:cNvSpPr>
          <p:nvPr>
            <p:ph type="title"/>
          </p:nvPr>
        </p:nvSpPr>
        <p:spPr>
          <a:xfrm>
            <a:off x="422148" y="2217991"/>
            <a:ext cx="10515600" cy="1325563"/>
          </a:xfrm>
        </p:spPr>
        <p:txBody>
          <a:bodyPr/>
          <a:lstStyle/>
          <a:p>
            <a:r>
              <a:rPr lang="en-US"/>
              <a:t>Click to edit Master title style</a:t>
            </a:r>
            <a:endParaRPr lang="en-GB" dirty="0"/>
          </a:p>
        </p:txBody>
      </p:sp>
      <p:sp>
        <p:nvSpPr>
          <p:cNvPr id="19" name="Text Placeholder 18"/>
          <p:cNvSpPr>
            <a:spLocks noGrp="1"/>
          </p:cNvSpPr>
          <p:nvPr>
            <p:ph type="body" sz="quarter" idx="10"/>
          </p:nvPr>
        </p:nvSpPr>
        <p:spPr>
          <a:xfrm>
            <a:off x="1046163" y="4054475"/>
            <a:ext cx="5126037" cy="1323641"/>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946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EEE0-78EF-779D-2A1E-3DC188C7E3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98873C-728D-0C7E-20A8-1D4A4C7450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EB8642-1030-3CA0-8069-55264CD1AC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BF62C6-EBD0-1E8D-2FE7-AACC8462EC78}"/>
              </a:ext>
            </a:extLst>
          </p:cNvPr>
          <p:cNvSpPr>
            <a:spLocks noGrp="1"/>
          </p:cNvSpPr>
          <p:nvPr>
            <p:ph type="dt" sz="half" idx="10"/>
          </p:nvPr>
        </p:nvSpPr>
        <p:spPr/>
        <p:txBody>
          <a:bodyPr/>
          <a:lstStyle/>
          <a:p>
            <a:fld id="{DDB65437-8AC9-4954-916E-C8F58CF6837B}" type="datetimeFigureOut">
              <a:rPr lang="en-GB" smtClean="0"/>
              <a:t>19/05/2025</a:t>
            </a:fld>
            <a:endParaRPr lang="en-GB"/>
          </a:p>
        </p:txBody>
      </p:sp>
      <p:sp>
        <p:nvSpPr>
          <p:cNvPr id="6" name="Footer Placeholder 5">
            <a:extLst>
              <a:ext uri="{FF2B5EF4-FFF2-40B4-BE49-F238E27FC236}">
                <a16:creationId xmlns:a16="http://schemas.microsoft.com/office/drawing/2014/main" id="{CFF76989-896B-A05D-D3CB-470A0E74A7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40C480-6937-EFE9-BDAB-D3FD87BCC68F}"/>
              </a:ext>
            </a:extLst>
          </p:cNvPr>
          <p:cNvSpPr>
            <a:spLocks noGrp="1"/>
          </p:cNvSpPr>
          <p:nvPr>
            <p:ph type="sldNum" sz="quarter" idx="12"/>
          </p:nvPr>
        </p:nvSpPr>
        <p:spPr/>
        <p:txBody>
          <a:bodyPr/>
          <a:lstStyle/>
          <a:p>
            <a:fld id="{2B8F899A-01D5-41B3-BBD0-9D336ED8FF9D}" type="slidenum">
              <a:rPr lang="en-GB" smtClean="0"/>
              <a:t>‹#›</a:t>
            </a:fld>
            <a:endParaRPr lang="en-GB"/>
          </a:p>
        </p:txBody>
      </p:sp>
    </p:spTree>
    <p:extLst>
      <p:ext uri="{BB962C8B-B14F-4D97-AF65-F5344CB8AC3E}">
        <p14:creationId xmlns:p14="http://schemas.microsoft.com/office/powerpoint/2010/main" val="27376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26E2-8277-FE59-EA2E-01CC2C9B34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A1D3AC-E973-759C-902E-006639223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A9D849-BAA4-6FB1-5BBF-372BCA3428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707D60-A089-5080-B56C-3B87925177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BFC9A-841B-0FB3-5675-0AF863DF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199CCF-F6F3-5AF8-696B-DE8F9092A15A}"/>
              </a:ext>
            </a:extLst>
          </p:cNvPr>
          <p:cNvSpPr>
            <a:spLocks noGrp="1"/>
          </p:cNvSpPr>
          <p:nvPr>
            <p:ph type="dt" sz="half" idx="10"/>
          </p:nvPr>
        </p:nvSpPr>
        <p:spPr/>
        <p:txBody>
          <a:bodyPr/>
          <a:lstStyle/>
          <a:p>
            <a:fld id="{96DFF08F-DC6B-4601-B491-B0F83F6DD2DA}" type="datetimeFigureOut">
              <a:rPr lang="en-US" smtClean="0"/>
              <a:t>5/19/2025</a:t>
            </a:fld>
            <a:endParaRPr lang="en-US" dirty="0"/>
          </a:p>
        </p:txBody>
      </p:sp>
      <p:sp>
        <p:nvSpPr>
          <p:cNvPr id="8" name="Footer Placeholder 7">
            <a:extLst>
              <a:ext uri="{FF2B5EF4-FFF2-40B4-BE49-F238E27FC236}">
                <a16:creationId xmlns:a16="http://schemas.microsoft.com/office/drawing/2014/main" id="{B36E5DA1-1E0C-FD15-F554-EEEF07FBAD3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E9D0318-F41F-198F-538E-4AE3DB81C07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9617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DCB9-FC90-A2C8-0024-FF64E8412A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5B96E8-F632-1D3B-49C5-7789EC79BDF1}"/>
              </a:ext>
            </a:extLst>
          </p:cNvPr>
          <p:cNvSpPr>
            <a:spLocks noGrp="1"/>
          </p:cNvSpPr>
          <p:nvPr>
            <p:ph type="dt" sz="half" idx="10"/>
          </p:nvPr>
        </p:nvSpPr>
        <p:spPr/>
        <p:txBody>
          <a:bodyPr/>
          <a:lstStyle/>
          <a:p>
            <a:fld id="{DDB65437-8AC9-4954-916E-C8F58CF6837B}" type="datetimeFigureOut">
              <a:rPr lang="en-GB" smtClean="0"/>
              <a:t>19/05/2025</a:t>
            </a:fld>
            <a:endParaRPr lang="en-GB"/>
          </a:p>
        </p:txBody>
      </p:sp>
      <p:sp>
        <p:nvSpPr>
          <p:cNvPr id="4" name="Footer Placeholder 3">
            <a:extLst>
              <a:ext uri="{FF2B5EF4-FFF2-40B4-BE49-F238E27FC236}">
                <a16:creationId xmlns:a16="http://schemas.microsoft.com/office/drawing/2014/main" id="{01967E2F-D003-9080-ADDD-5A30B29040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5FC4B7-4A1C-F1CA-AAC4-B723E672B11A}"/>
              </a:ext>
            </a:extLst>
          </p:cNvPr>
          <p:cNvSpPr>
            <a:spLocks noGrp="1"/>
          </p:cNvSpPr>
          <p:nvPr>
            <p:ph type="sldNum" sz="quarter" idx="12"/>
          </p:nvPr>
        </p:nvSpPr>
        <p:spPr/>
        <p:txBody>
          <a:bodyPr/>
          <a:lstStyle/>
          <a:p>
            <a:fld id="{2B8F899A-01D5-41B3-BBD0-9D336ED8FF9D}" type="slidenum">
              <a:rPr lang="en-GB" smtClean="0"/>
              <a:t>‹#›</a:t>
            </a:fld>
            <a:endParaRPr lang="en-GB"/>
          </a:p>
        </p:txBody>
      </p:sp>
    </p:spTree>
    <p:extLst>
      <p:ext uri="{BB962C8B-B14F-4D97-AF65-F5344CB8AC3E}">
        <p14:creationId xmlns:p14="http://schemas.microsoft.com/office/powerpoint/2010/main" val="2330068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3E84-2B22-39FB-E7E6-7A98A764F08B}"/>
              </a:ext>
            </a:extLst>
          </p:cNvPr>
          <p:cNvSpPr>
            <a:spLocks noGrp="1"/>
          </p:cNvSpPr>
          <p:nvPr>
            <p:ph type="dt" sz="half" idx="10"/>
          </p:nvPr>
        </p:nvSpPr>
        <p:spPr/>
        <p:txBody>
          <a:bodyPr/>
          <a:lstStyle/>
          <a:p>
            <a:fld id="{DDB65437-8AC9-4954-916E-C8F58CF6837B}" type="datetimeFigureOut">
              <a:rPr lang="en-GB" smtClean="0"/>
              <a:t>19/05/2025</a:t>
            </a:fld>
            <a:endParaRPr lang="en-GB"/>
          </a:p>
        </p:txBody>
      </p:sp>
      <p:sp>
        <p:nvSpPr>
          <p:cNvPr id="3" name="Footer Placeholder 2">
            <a:extLst>
              <a:ext uri="{FF2B5EF4-FFF2-40B4-BE49-F238E27FC236}">
                <a16:creationId xmlns:a16="http://schemas.microsoft.com/office/drawing/2014/main" id="{E617FF34-C1C1-7F01-E004-72A7240FE4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682CAA-9CD2-3DCF-5CD7-512458225A36}"/>
              </a:ext>
            </a:extLst>
          </p:cNvPr>
          <p:cNvSpPr>
            <a:spLocks noGrp="1"/>
          </p:cNvSpPr>
          <p:nvPr>
            <p:ph type="sldNum" sz="quarter" idx="12"/>
          </p:nvPr>
        </p:nvSpPr>
        <p:spPr/>
        <p:txBody>
          <a:bodyPr/>
          <a:lstStyle/>
          <a:p>
            <a:fld id="{2B8F899A-01D5-41B3-BBD0-9D336ED8FF9D}" type="slidenum">
              <a:rPr lang="en-GB" smtClean="0"/>
              <a:t>‹#›</a:t>
            </a:fld>
            <a:endParaRPr lang="en-GB"/>
          </a:p>
        </p:txBody>
      </p:sp>
    </p:spTree>
    <p:extLst>
      <p:ext uri="{BB962C8B-B14F-4D97-AF65-F5344CB8AC3E}">
        <p14:creationId xmlns:p14="http://schemas.microsoft.com/office/powerpoint/2010/main" val="217346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4D1C-858D-8B13-B42B-D58C68E74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6F5BB7-BE53-1F03-CE4F-112CC1B3EB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610028-B9A2-B279-82F1-538E360A7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2A256-470C-734D-9A4F-E8F0CB6E4C40}"/>
              </a:ext>
            </a:extLst>
          </p:cNvPr>
          <p:cNvSpPr>
            <a:spLocks noGrp="1"/>
          </p:cNvSpPr>
          <p:nvPr>
            <p:ph type="dt" sz="half" idx="10"/>
          </p:nvPr>
        </p:nvSpPr>
        <p:spPr/>
        <p:txBody>
          <a:bodyPr/>
          <a:lstStyle/>
          <a:p>
            <a:fld id="{96DFF08F-DC6B-4601-B491-B0F83F6DD2DA}" type="datetimeFigureOut">
              <a:rPr lang="en-US" smtClean="0"/>
              <a:pPr/>
              <a:t>5/19/2025</a:t>
            </a:fld>
            <a:endParaRPr lang="en-US" dirty="0"/>
          </a:p>
        </p:txBody>
      </p:sp>
      <p:sp>
        <p:nvSpPr>
          <p:cNvPr id="6" name="Footer Placeholder 5">
            <a:extLst>
              <a:ext uri="{FF2B5EF4-FFF2-40B4-BE49-F238E27FC236}">
                <a16:creationId xmlns:a16="http://schemas.microsoft.com/office/drawing/2014/main" id="{7850C8F6-479F-FF01-D4F1-ACBBBE0C3E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F62DC9-A3E9-2139-2765-98C9AD7D837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46718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EF66-0723-8560-106E-92963541C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E66504-8AF9-826C-1AFE-6479EE619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9D344F-1D08-CAD7-86D6-E5D79126F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5D1E5-511F-1263-C7EB-6FCD6F94A798}"/>
              </a:ext>
            </a:extLst>
          </p:cNvPr>
          <p:cNvSpPr>
            <a:spLocks noGrp="1"/>
          </p:cNvSpPr>
          <p:nvPr>
            <p:ph type="dt" sz="half" idx="10"/>
          </p:nvPr>
        </p:nvSpPr>
        <p:spPr/>
        <p:txBody>
          <a:bodyPr/>
          <a:lstStyle/>
          <a:p>
            <a:fld id="{DDB65437-8AC9-4954-916E-C8F58CF6837B}" type="datetimeFigureOut">
              <a:rPr lang="en-GB" smtClean="0"/>
              <a:t>19/05/2025</a:t>
            </a:fld>
            <a:endParaRPr lang="en-GB"/>
          </a:p>
        </p:txBody>
      </p:sp>
      <p:sp>
        <p:nvSpPr>
          <p:cNvPr id="6" name="Footer Placeholder 5">
            <a:extLst>
              <a:ext uri="{FF2B5EF4-FFF2-40B4-BE49-F238E27FC236}">
                <a16:creationId xmlns:a16="http://schemas.microsoft.com/office/drawing/2014/main" id="{1D86B34A-3657-5B85-8644-644ADC135A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5D271D-8EB2-202A-52FB-FD32E66E57AE}"/>
              </a:ext>
            </a:extLst>
          </p:cNvPr>
          <p:cNvSpPr>
            <a:spLocks noGrp="1"/>
          </p:cNvSpPr>
          <p:nvPr>
            <p:ph type="sldNum" sz="quarter" idx="12"/>
          </p:nvPr>
        </p:nvSpPr>
        <p:spPr/>
        <p:txBody>
          <a:bodyPr/>
          <a:lstStyle/>
          <a:p>
            <a:fld id="{2B8F899A-01D5-41B3-BBD0-9D336ED8FF9D}" type="slidenum">
              <a:rPr lang="en-GB" smtClean="0"/>
              <a:t>‹#›</a:t>
            </a:fld>
            <a:endParaRPr lang="en-GB"/>
          </a:p>
        </p:txBody>
      </p:sp>
    </p:spTree>
    <p:extLst>
      <p:ext uri="{BB962C8B-B14F-4D97-AF65-F5344CB8AC3E}">
        <p14:creationId xmlns:p14="http://schemas.microsoft.com/office/powerpoint/2010/main" val="3773849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6C3E-09DD-6757-DBCF-06627268C0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200CBD-17F9-1A1D-8191-81B436986B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8B86F-8388-2EB4-A482-24C834F4CC91}"/>
              </a:ext>
            </a:extLst>
          </p:cNvPr>
          <p:cNvSpPr>
            <a:spLocks noGrp="1"/>
          </p:cNvSpPr>
          <p:nvPr>
            <p:ph type="dt" sz="half" idx="10"/>
          </p:nvPr>
        </p:nvSpPr>
        <p:spPr/>
        <p:txBody>
          <a:bodyPr/>
          <a:lstStyle/>
          <a:p>
            <a:fld id="{DDB65437-8AC9-4954-916E-C8F58CF6837B}" type="datetimeFigureOut">
              <a:rPr lang="en-GB" smtClean="0"/>
              <a:t>19/05/2025</a:t>
            </a:fld>
            <a:endParaRPr lang="en-GB"/>
          </a:p>
        </p:txBody>
      </p:sp>
      <p:sp>
        <p:nvSpPr>
          <p:cNvPr id="5" name="Footer Placeholder 4">
            <a:extLst>
              <a:ext uri="{FF2B5EF4-FFF2-40B4-BE49-F238E27FC236}">
                <a16:creationId xmlns:a16="http://schemas.microsoft.com/office/drawing/2014/main" id="{DB74F428-24BB-86A9-C104-BCBC1BF61A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EC1B2-7C1F-4DE7-904C-FAD19136CF0D}"/>
              </a:ext>
            </a:extLst>
          </p:cNvPr>
          <p:cNvSpPr>
            <a:spLocks noGrp="1"/>
          </p:cNvSpPr>
          <p:nvPr>
            <p:ph type="sldNum" sz="quarter" idx="12"/>
          </p:nvPr>
        </p:nvSpPr>
        <p:spPr/>
        <p:txBody>
          <a:bodyPr/>
          <a:lstStyle/>
          <a:p>
            <a:fld id="{2B8F899A-01D5-41B3-BBD0-9D336ED8FF9D}" type="slidenum">
              <a:rPr lang="en-GB" smtClean="0"/>
              <a:t>‹#›</a:t>
            </a:fld>
            <a:endParaRPr lang="en-GB"/>
          </a:p>
        </p:txBody>
      </p:sp>
    </p:spTree>
    <p:extLst>
      <p:ext uri="{BB962C8B-B14F-4D97-AF65-F5344CB8AC3E}">
        <p14:creationId xmlns:p14="http://schemas.microsoft.com/office/powerpoint/2010/main" val="30560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A7DAE-112D-93F7-AA61-792C392D88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AAA8-7606-2BCB-A5F5-56DA8B5D92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8636A-F04F-8B1B-42EB-927320D1FA98}"/>
              </a:ext>
            </a:extLst>
          </p:cNvPr>
          <p:cNvSpPr>
            <a:spLocks noGrp="1"/>
          </p:cNvSpPr>
          <p:nvPr>
            <p:ph type="dt" sz="half" idx="10"/>
          </p:nvPr>
        </p:nvSpPr>
        <p:spPr/>
        <p:txBody>
          <a:bodyPr/>
          <a:lstStyle/>
          <a:p>
            <a:fld id="{DDB65437-8AC9-4954-916E-C8F58CF6837B}" type="datetimeFigureOut">
              <a:rPr lang="en-GB" smtClean="0"/>
              <a:t>19/05/2025</a:t>
            </a:fld>
            <a:endParaRPr lang="en-GB"/>
          </a:p>
        </p:txBody>
      </p:sp>
      <p:sp>
        <p:nvSpPr>
          <p:cNvPr id="5" name="Footer Placeholder 4">
            <a:extLst>
              <a:ext uri="{FF2B5EF4-FFF2-40B4-BE49-F238E27FC236}">
                <a16:creationId xmlns:a16="http://schemas.microsoft.com/office/drawing/2014/main" id="{FC652495-E0FB-068B-75F1-DD4D39C0D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FA0DCB-4298-7451-585A-C3BB36C462B2}"/>
              </a:ext>
            </a:extLst>
          </p:cNvPr>
          <p:cNvSpPr>
            <a:spLocks noGrp="1"/>
          </p:cNvSpPr>
          <p:nvPr>
            <p:ph type="sldNum" sz="quarter" idx="12"/>
          </p:nvPr>
        </p:nvSpPr>
        <p:spPr/>
        <p:txBody>
          <a:bodyPr/>
          <a:lstStyle/>
          <a:p>
            <a:fld id="{2B8F899A-01D5-41B3-BBD0-9D336ED8FF9D}" type="slidenum">
              <a:rPr lang="en-GB" smtClean="0"/>
              <a:t>‹#›</a:t>
            </a:fld>
            <a:endParaRPr lang="en-GB"/>
          </a:p>
        </p:txBody>
      </p:sp>
    </p:spTree>
    <p:extLst>
      <p:ext uri="{BB962C8B-B14F-4D97-AF65-F5344CB8AC3E}">
        <p14:creationId xmlns:p14="http://schemas.microsoft.com/office/powerpoint/2010/main" val="3066128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28E5-EE9B-A970-8028-90E5407E5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86F484-53B7-8486-780C-CF07A2510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31525C-90C1-ED50-5D29-0003F2797C0F}"/>
              </a:ext>
            </a:extLst>
          </p:cNvPr>
          <p:cNvSpPr>
            <a:spLocks noGrp="1"/>
          </p:cNvSpPr>
          <p:nvPr>
            <p:ph type="dt" sz="half" idx="10"/>
          </p:nvPr>
        </p:nvSpPr>
        <p:spPr/>
        <p:txBody>
          <a:bodyPr/>
          <a:lstStyle/>
          <a:p>
            <a:fld id="{96DFF08F-DC6B-4601-B491-B0F83F6DD2DA}" type="datetimeFigureOut">
              <a:rPr lang="en-US" smtClean="0"/>
              <a:t>5/19/2025</a:t>
            </a:fld>
            <a:endParaRPr lang="en-US" dirty="0"/>
          </a:p>
        </p:txBody>
      </p:sp>
      <p:sp>
        <p:nvSpPr>
          <p:cNvPr id="5" name="Footer Placeholder 4">
            <a:extLst>
              <a:ext uri="{FF2B5EF4-FFF2-40B4-BE49-F238E27FC236}">
                <a16:creationId xmlns:a16="http://schemas.microsoft.com/office/drawing/2014/main" id="{A4B650AA-4DF8-E452-EDF0-E8116BEE02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07E21B-38A1-C3DC-3B84-150C59C9168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62809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6FD8-8CDF-6FEA-9E53-E1E32CB36B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7F774A-BB03-D85C-D0CA-8AC10BCAAF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F96DD-6B8A-4947-3868-6A533D7788D7}"/>
              </a:ext>
            </a:extLst>
          </p:cNvPr>
          <p:cNvSpPr>
            <a:spLocks noGrp="1"/>
          </p:cNvSpPr>
          <p:nvPr>
            <p:ph type="dt" sz="half" idx="10"/>
          </p:nvPr>
        </p:nvSpPr>
        <p:spPr/>
        <p:txBody>
          <a:bodyPr/>
          <a:lstStyle/>
          <a:p>
            <a:fld id="{D62CEF3B-A037-46D0-B02C-1428F07E9383}" type="datetimeFigureOut">
              <a:rPr lang="en-US" smtClean="0"/>
              <a:t>5/19/2025</a:t>
            </a:fld>
            <a:endParaRPr lang="en-US" dirty="0"/>
          </a:p>
        </p:txBody>
      </p:sp>
      <p:sp>
        <p:nvSpPr>
          <p:cNvPr id="5" name="Footer Placeholder 4">
            <a:extLst>
              <a:ext uri="{FF2B5EF4-FFF2-40B4-BE49-F238E27FC236}">
                <a16:creationId xmlns:a16="http://schemas.microsoft.com/office/drawing/2014/main" id="{6F41329D-5B20-8A5F-6AB7-94639DD793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5CB296-5519-FD93-A825-E830F773D1D1}"/>
              </a:ext>
            </a:extLst>
          </p:cNvPr>
          <p:cNvSpPr>
            <a:spLocks noGrp="1"/>
          </p:cNvSpPr>
          <p:nvPr>
            <p:ph type="sldNum" sz="quarter" idx="12"/>
          </p:nvPr>
        </p:nvSpPr>
        <p:spPr/>
        <p:txBody>
          <a:bodyPr/>
          <a:lstStyle/>
          <a:p>
            <a:fld id="{4CE482DC-2269-4F26-9D2A-7E44B1A4CD85}" type="slidenum">
              <a:rPr lang="en-US" smtClean="0"/>
              <a:t>‹#›</a:t>
            </a:fld>
            <a:endParaRPr lang="en-US" dirty="0"/>
          </a:p>
        </p:txBody>
      </p:sp>
    </p:spTree>
    <p:extLst>
      <p:ext uri="{BB962C8B-B14F-4D97-AF65-F5344CB8AC3E}">
        <p14:creationId xmlns:p14="http://schemas.microsoft.com/office/powerpoint/2010/main" val="317899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1150" y="5989828"/>
            <a:ext cx="1990430" cy="723793"/>
          </a:xfrm>
          <a:prstGeom prst="rect">
            <a:avLst/>
          </a:prstGeom>
        </p:spPr>
      </p:pic>
      <p:sp>
        <p:nvSpPr>
          <p:cNvPr id="8" name="Title 7"/>
          <p:cNvSpPr>
            <a:spLocks noGrp="1"/>
          </p:cNvSpPr>
          <p:nvPr>
            <p:ph type="title"/>
          </p:nvPr>
        </p:nvSpPr>
        <p:spPr/>
        <p:txBody>
          <a:bodyPr/>
          <a:lstStyle/>
          <a:p>
            <a:r>
              <a:rPr lang="en-US"/>
              <a:t>Click to edit Master title style</a:t>
            </a:r>
            <a:endParaRPr lang="en-GB"/>
          </a:p>
        </p:txBody>
      </p:sp>
      <p:sp>
        <p:nvSpPr>
          <p:cNvPr id="10" name="Text Placeholder 9"/>
          <p:cNvSpPr>
            <a:spLocks noGrp="1"/>
          </p:cNvSpPr>
          <p:nvPr>
            <p:ph type="body" sz="quarter" idx="10"/>
          </p:nvPr>
        </p:nvSpPr>
        <p:spPr>
          <a:xfrm>
            <a:off x="838200" y="2273300"/>
            <a:ext cx="8678863"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712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D580-BF04-3769-F048-37216ECA04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146BD3-DF4F-6768-F5F7-6E41433B7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32854-80CD-B105-8D05-E86D1F8A4373}"/>
              </a:ext>
            </a:extLst>
          </p:cNvPr>
          <p:cNvSpPr>
            <a:spLocks noGrp="1"/>
          </p:cNvSpPr>
          <p:nvPr>
            <p:ph type="dt" sz="half" idx="10"/>
          </p:nvPr>
        </p:nvSpPr>
        <p:spPr/>
        <p:txBody>
          <a:bodyPr/>
          <a:lstStyle/>
          <a:p>
            <a:fld id="{96DFF08F-DC6B-4601-B491-B0F83F6DD2DA}" type="datetimeFigureOut">
              <a:rPr lang="en-US" smtClean="0"/>
              <a:t>5/19/2025</a:t>
            </a:fld>
            <a:endParaRPr lang="en-US" dirty="0"/>
          </a:p>
        </p:txBody>
      </p:sp>
      <p:sp>
        <p:nvSpPr>
          <p:cNvPr id="5" name="Footer Placeholder 4">
            <a:extLst>
              <a:ext uri="{FF2B5EF4-FFF2-40B4-BE49-F238E27FC236}">
                <a16:creationId xmlns:a16="http://schemas.microsoft.com/office/drawing/2014/main" id="{2A2AB2DF-0B3D-EFD2-826C-AF520D3070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0E9939-79C0-5639-9F84-F2B93F8669B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14132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92A2-6C39-3E20-EF41-8C06AC8611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8C4AFF-6B5E-5CC8-A864-003BEB54F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862B23-3A48-A271-7DEC-C4C384BD0F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C691F1-4D2B-F1D2-F471-9E5FBB1400FB}"/>
              </a:ext>
            </a:extLst>
          </p:cNvPr>
          <p:cNvSpPr>
            <a:spLocks noGrp="1"/>
          </p:cNvSpPr>
          <p:nvPr>
            <p:ph type="dt" sz="half" idx="10"/>
          </p:nvPr>
        </p:nvSpPr>
        <p:spPr/>
        <p:txBody>
          <a:bodyPr/>
          <a:lstStyle/>
          <a:p>
            <a:fld id="{96DFF08F-DC6B-4601-B491-B0F83F6DD2DA}" type="datetimeFigureOut">
              <a:rPr lang="en-US" smtClean="0"/>
              <a:t>5/19/2025</a:t>
            </a:fld>
            <a:endParaRPr lang="en-US" dirty="0"/>
          </a:p>
        </p:txBody>
      </p:sp>
      <p:sp>
        <p:nvSpPr>
          <p:cNvPr id="6" name="Footer Placeholder 5">
            <a:extLst>
              <a:ext uri="{FF2B5EF4-FFF2-40B4-BE49-F238E27FC236}">
                <a16:creationId xmlns:a16="http://schemas.microsoft.com/office/drawing/2014/main" id="{68595C45-81C6-640A-9B21-82EC1CB041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620319-8A05-1555-F5ED-533D449AC99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2430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3B12-877E-11EE-5DC7-43AF1FD960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0163FB-AE0F-B6E0-899D-192F28A89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1A4288-F0ED-AE90-ADA3-C326CAF1B4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DE441A-28AD-E1FD-1F3A-250BD1700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1C0061-645A-F02A-18FC-06B349050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79049E-D4AE-FE87-0EA1-B3275B34DEA9}"/>
              </a:ext>
            </a:extLst>
          </p:cNvPr>
          <p:cNvSpPr>
            <a:spLocks noGrp="1"/>
          </p:cNvSpPr>
          <p:nvPr>
            <p:ph type="dt" sz="half" idx="10"/>
          </p:nvPr>
        </p:nvSpPr>
        <p:spPr/>
        <p:txBody>
          <a:bodyPr/>
          <a:lstStyle/>
          <a:p>
            <a:fld id="{96DFF08F-DC6B-4601-B491-B0F83F6DD2DA}" type="datetimeFigureOut">
              <a:rPr lang="en-US" smtClean="0"/>
              <a:t>5/19/2025</a:t>
            </a:fld>
            <a:endParaRPr lang="en-US" dirty="0"/>
          </a:p>
        </p:txBody>
      </p:sp>
      <p:sp>
        <p:nvSpPr>
          <p:cNvPr id="8" name="Footer Placeholder 7">
            <a:extLst>
              <a:ext uri="{FF2B5EF4-FFF2-40B4-BE49-F238E27FC236}">
                <a16:creationId xmlns:a16="http://schemas.microsoft.com/office/drawing/2014/main" id="{16926F9A-7A52-F502-EC26-2C5F5D88DC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9F6CABE-DC0C-AD09-4D47-48C750C5C31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6814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E2EF-0F92-463F-8BE3-8BAB0D8C8D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4FF49E-DCA3-C981-CD39-0F9D9CB32F2D}"/>
              </a:ext>
            </a:extLst>
          </p:cNvPr>
          <p:cNvSpPr>
            <a:spLocks noGrp="1"/>
          </p:cNvSpPr>
          <p:nvPr>
            <p:ph type="dt" sz="half" idx="10"/>
          </p:nvPr>
        </p:nvSpPr>
        <p:spPr/>
        <p:txBody>
          <a:bodyPr/>
          <a:lstStyle/>
          <a:p>
            <a:fld id="{96DFF08F-DC6B-4601-B491-B0F83F6DD2DA}" type="datetimeFigureOut">
              <a:rPr lang="en-US" smtClean="0"/>
              <a:t>5/19/2025</a:t>
            </a:fld>
            <a:endParaRPr lang="en-US" dirty="0"/>
          </a:p>
        </p:txBody>
      </p:sp>
      <p:sp>
        <p:nvSpPr>
          <p:cNvPr id="4" name="Footer Placeholder 3">
            <a:extLst>
              <a:ext uri="{FF2B5EF4-FFF2-40B4-BE49-F238E27FC236}">
                <a16:creationId xmlns:a16="http://schemas.microsoft.com/office/drawing/2014/main" id="{74D08121-FF99-2C9B-9D47-676647B5DE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BA4E46-CDBF-1C67-B1A4-57A0308183A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87517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EAD1D-5D19-6ABB-357A-DEB23A84BCE6}"/>
              </a:ext>
            </a:extLst>
          </p:cNvPr>
          <p:cNvSpPr>
            <a:spLocks noGrp="1"/>
          </p:cNvSpPr>
          <p:nvPr>
            <p:ph type="dt" sz="half" idx="10"/>
          </p:nvPr>
        </p:nvSpPr>
        <p:spPr/>
        <p:txBody>
          <a:bodyPr/>
          <a:lstStyle/>
          <a:p>
            <a:fld id="{96DFF08F-DC6B-4601-B491-B0F83F6DD2DA}" type="datetimeFigureOut">
              <a:rPr lang="en-US" smtClean="0"/>
              <a:pPr/>
              <a:t>5/19/2025</a:t>
            </a:fld>
            <a:endParaRPr lang="en-US" dirty="0"/>
          </a:p>
        </p:txBody>
      </p:sp>
      <p:sp>
        <p:nvSpPr>
          <p:cNvPr id="3" name="Footer Placeholder 2">
            <a:extLst>
              <a:ext uri="{FF2B5EF4-FFF2-40B4-BE49-F238E27FC236}">
                <a16:creationId xmlns:a16="http://schemas.microsoft.com/office/drawing/2014/main" id="{792868B2-E886-3A53-E980-B650F105F5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7654294-E465-90E6-16BF-6F72497E654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5168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53E7-A53D-0578-BC18-F34564FCD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FEB5EA-95F6-9E28-A00F-F0963F5A7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9AAFFF-0C84-3CD6-3B3D-A2BCBC67A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B1DF96-21B7-5DC8-B445-FC4429D515D8}"/>
              </a:ext>
            </a:extLst>
          </p:cNvPr>
          <p:cNvSpPr>
            <a:spLocks noGrp="1"/>
          </p:cNvSpPr>
          <p:nvPr>
            <p:ph type="dt" sz="half" idx="10"/>
          </p:nvPr>
        </p:nvSpPr>
        <p:spPr/>
        <p:txBody>
          <a:bodyPr/>
          <a:lstStyle/>
          <a:p>
            <a:fld id="{96DFF08F-DC6B-4601-B491-B0F83F6DD2DA}" type="datetimeFigureOut">
              <a:rPr lang="en-US" smtClean="0"/>
              <a:pPr/>
              <a:t>5/19/2025</a:t>
            </a:fld>
            <a:endParaRPr lang="en-US" dirty="0"/>
          </a:p>
        </p:txBody>
      </p:sp>
      <p:sp>
        <p:nvSpPr>
          <p:cNvPr id="6" name="Footer Placeholder 5">
            <a:extLst>
              <a:ext uri="{FF2B5EF4-FFF2-40B4-BE49-F238E27FC236}">
                <a16:creationId xmlns:a16="http://schemas.microsoft.com/office/drawing/2014/main" id="{17AFC32A-5FA9-685B-D3A3-7BF1E12F21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E3377C-3C10-8A62-B3FD-5A682E9886D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77918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74C6-92C5-35BD-2AE6-43192F113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7808EA-1CC3-C4F4-FF8D-01DD2BE7A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C4BD94-350D-6DC8-C7E0-BEAF02F17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15B98-E9AB-35D3-CCAE-84B3A818E030}"/>
              </a:ext>
            </a:extLst>
          </p:cNvPr>
          <p:cNvSpPr>
            <a:spLocks noGrp="1"/>
          </p:cNvSpPr>
          <p:nvPr>
            <p:ph type="dt" sz="half" idx="10"/>
          </p:nvPr>
        </p:nvSpPr>
        <p:spPr/>
        <p:txBody>
          <a:bodyPr/>
          <a:lstStyle/>
          <a:p>
            <a:fld id="{96DFF08F-DC6B-4601-B491-B0F83F6DD2DA}" type="datetimeFigureOut">
              <a:rPr lang="en-US" smtClean="0"/>
              <a:t>5/19/2025</a:t>
            </a:fld>
            <a:endParaRPr lang="en-US" dirty="0"/>
          </a:p>
        </p:txBody>
      </p:sp>
      <p:sp>
        <p:nvSpPr>
          <p:cNvPr id="6" name="Footer Placeholder 5">
            <a:extLst>
              <a:ext uri="{FF2B5EF4-FFF2-40B4-BE49-F238E27FC236}">
                <a16:creationId xmlns:a16="http://schemas.microsoft.com/office/drawing/2014/main" id="{556D61F9-C580-523F-6C35-9DA70B4215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0D42D-99FE-B1F4-58B4-7CEE35DBCBA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0126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A4A4-0FA0-B70B-63BC-8CA736E5FD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85C124-3FF1-2F89-66CD-C4A2C79D74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E1960-7941-B1F1-E64F-65C89FCD14C7}"/>
              </a:ext>
            </a:extLst>
          </p:cNvPr>
          <p:cNvSpPr>
            <a:spLocks noGrp="1"/>
          </p:cNvSpPr>
          <p:nvPr>
            <p:ph type="dt" sz="half" idx="10"/>
          </p:nvPr>
        </p:nvSpPr>
        <p:spPr/>
        <p:txBody>
          <a:bodyPr/>
          <a:lstStyle/>
          <a:p>
            <a:fld id="{96DFF08F-DC6B-4601-B491-B0F83F6DD2DA}" type="datetimeFigureOut">
              <a:rPr lang="en-US" smtClean="0"/>
              <a:t>5/19/2025</a:t>
            </a:fld>
            <a:endParaRPr lang="en-US" dirty="0"/>
          </a:p>
        </p:txBody>
      </p:sp>
      <p:sp>
        <p:nvSpPr>
          <p:cNvPr id="5" name="Footer Placeholder 4">
            <a:extLst>
              <a:ext uri="{FF2B5EF4-FFF2-40B4-BE49-F238E27FC236}">
                <a16:creationId xmlns:a16="http://schemas.microsoft.com/office/drawing/2014/main" id="{3AC57DE3-F637-C7FB-375A-085D4516EC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FE2156-B097-7D97-68DB-48A7D5A599A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7600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8C3B81-7D64-5637-BD89-52E40A809C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BC7D95-4822-6237-7BE1-181BA7CF2A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9A1ADF-8A5F-CFCB-4C02-FF185A63BC46}"/>
              </a:ext>
            </a:extLst>
          </p:cNvPr>
          <p:cNvSpPr>
            <a:spLocks noGrp="1"/>
          </p:cNvSpPr>
          <p:nvPr>
            <p:ph type="dt" sz="half" idx="10"/>
          </p:nvPr>
        </p:nvSpPr>
        <p:spPr/>
        <p:txBody>
          <a:bodyPr/>
          <a:lstStyle/>
          <a:p>
            <a:fld id="{96DFF08F-DC6B-4601-B491-B0F83F6DD2DA}" type="datetimeFigureOut">
              <a:rPr lang="en-US" smtClean="0"/>
              <a:t>5/19/2025</a:t>
            </a:fld>
            <a:endParaRPr lang="en-US" dirty="0"/>
          </a:p>
        </p:txBody>
      </p:sp>
      <p:sp>
        <p:nvSpPr>
          <p:cNvPr id="5" name="Footer Placeholder 4">
            <a:extLst>
              <a:ext uri="{FF2B5EF4-FFF2-40B4-BE49-F238E27FC236}">
                <a16:creationId xmlns:a16="http://schemas.microsoft.com/office/drawing/2014/main" id="{53B128C7-2D21-8713-0B4F-D0561D7BA1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9E7E65-E266-9C9D-3CCE-3B877E875B2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1429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1150" y="5989828"/>
            <a:ext cx="1990430" cy="723793"/>
          </a:xfrm>
          <a:prstGeom prst="rect">
            <a:avLst/>
          </a:prstGeom>
        </p:spPr>
      </p:pic>
      <p:sp>
        <p:nvSpPr>
          <p:cNvPr id="8" name="Title 7"/>
          <p:cNvSpPr>
            <a:spLocks noGrp="1"/>
          </p:cNvSpPr>
          <p:nvPr>
            <p:ph type="title"/>
          </p:nvPr>
        </p:nvSpPr>
        <p:spPr/>
        <p:txBody>
          <a:bodyPr/>
          <a:lstStyle/>
          <a:p>
            <a:r>
              <a:rPr lang="en-US"/>
              <a:t>Click to edit Master title style</a:t>
            </a:r>
            <a:endParaRPr lang="en-GB"/>
          </a:p>
        </p:txBody>
      </p:sp>
      <p:sp>
        <p:nvSpPr>
          <p:cNvPr id="10" name="Text Placeholder 9"/>
          <p:cNvSpPr>
            <a:spLocks noGrp="1"/>
          </p:cNvSpPr>
          <p:nvPr>
            <p:ph type="body" sz="quarter" idx="10"/>
          </p:nvPr>
        </p:nvSpPr>
        <p:spPr>
          <a:xfrm>
            <a:off x="838200" y="2273300"/>
            <a:ext cx="8678863"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7D22C09D-E493-CA4D-A150-433B8C431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21800" y="88110"/>
            <a:ext cx="2870200" cy="939800"/>
          </a:xfrm>
          <a:prstGeom prst="rect">
            <a:avLst/>
          </a:prstGeom>
        </p:spPr>
      </p:pic>
    </p:spTree>
    <p:extLst>
      <p:ext uri="{BB962C8B-B14F-4D97-AF65-F5344CB8AC3E}">
        <p14:creationId xmlns:p14="http://schemas.microsoft.com/office/powerpoint/2010/main" val="233290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0780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5/19/2025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882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5/19/2025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extLst>
      <p:ext uri="{BB962C8B-B14F-4D97-AF65-F5344CB8AC3E}">
        <p14:creationId xmlns:p14="http://schemas.microsoft.com/office/powerpoint/2010/main" val="261906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9448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AD32-9EB0-754C-6937-0F0816AB2E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C4A3B6-981E-C79E-45CB-424C2E653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CB1E33-374C-4182-04AA-38F36214209C}"/>
              </a:ext>
            </a:extLst>
          </p:cNvPr>
          <p:cNvSpPr>
            <a:spLocks noGrp="1"/>
          </p:cNvSpPr>
          <p:nvPr>
            <p:ph type="dt" sz="half" idx="10"/>
          </p:nvPr>
        </p:nvSpPr>
        <p:spPr/>
        <p:txBody>
          <a:bodyPr/>
          <a:lstStyle/>
          <a:p>
            <a:fld id="{DDB65437-8AC9-4954-916E-C8F58CF6837B}" type="datetimeFigureOut">
              <a:rPr lang="en-GB" smtClean="0"/>
              <a:t>19/05/2025</a:t>
            </a:fld>
            <a:endParaRPr lang="en-GB"/>
          </a:p>
        </p:txBody>
      </p:sp>
      <p:sp>
        <p:nvSpPr>
          <p:cNvPr id="5" name="Footer Placeholder 4">
            <a:extLst>
              <a:ext uri="{FF2B5EF4-FFF2-40B4-BE49-F238E27FC236}">
                <a16:creationId xmlns:a16="http://schemas.microsoft.com/office/drawing/2014/main" id="{E3CA49D5-6DD7-4541-8298-00C2F93756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79DA8A-D133-FF0F-5EED-D910DDF5B238}"/>
              </a:ext>
            </a:extLst>
          </p:cNvPr>
          <p:cNvSpPr>
            <a:spLocks noGrp="1"/>
          </p:cNvSpPr>
          <p:nvPr>
            <p:ph type="sldNum" sz="quarter" idx="12"/>
          </p:nvPr>
        </p:nvSpPr>
        <p:spPr/>
        <p:txBody>
          <a:bodyPr/>
          <a:lstStyle/>
          <a:p>
            <a:fld id="{2B8F899A-01D5-41B3-BBD0-9D336ED8FF9D}" type="slidenum">
              <a:rPr lang="en-GB" smtClean="0"/>
              <a:t>‹#›</a:t>
            </a:fld>
            <a:endParaRPr lang="en-GB"/>
          </a:p>
        </p:txBody>
      </p:sp>
    </p:spTree>
    <p:extLst>
      <p:ext uri="{BB962C8B-B14F-4D97-AF65-F5344CB8AC3E}">
        <p14:creationId xmlns:p14="http://schemas.microsoft.com/office/powerpoint/2010/main" val="188846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967B-73EA-294C-86EA-26C7620A68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CCA8F2-70F5-CE6B-1B43-E392729C66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02FBD1-86A0-94E6-B518-9053FFC5CAB5}"/>
              </a:ext>
            </a:extLst>
          </p:cNvPr>
          <p:cNvSpPr>
            <a:spLocks noGrp="1"/>
          </p:cNvSpPr>
          <p:nvPr>
            <p:ph type="dt" sz="half" idx="10"/>
          </p:nvPr>
        </p:nvSpPr>
        <p:spPr/>
        <p:txBody>
          <a:bodyPr/>
          <a:lstStyle/>
          <a:p>
            <a:fld id="{DDB65437-8AC9-4954-916E-C8F58CF6837B}" type="datetimeFigureOut">
              <a:rPr lang="en-GB" smtClean="0"/>
              <a:t>19/05/2025</a:t>
            </a:fld>
            <a:endParaRPr lang="en-GB"/>
          </a:p>
        </p:txBody>
      </p:sp>
      <p:sp>
        <p:nvSpPr>
          <p:cNvPr id="5" name="Footer Placeholder 4">
            <a:extLst>
              <a:ext uri="{FF2B5EF4-FFF2-40B4-BE49-F238E27FC236}">
                <a16:creationId xmlns:a16="http://schemas.microsoft.com/office/drawing/2014/main" id="{B94024D6-0B7A-17BA-632F-94E64C6CC6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13FAA-4074-0C92-D13C-41150986E7F4}"/>
              </a:ext>
            </a:extLst>
          </p:cNvPr>
          <p:cNvSpPr>
            <a:spLocks noGrp="1"/>
          </p:cNvSpPr>
          <p:nvPr>
            <p:ph type="sldNum" sz="quarter" idx="12"/>
          </p:nvPr>
        </p:nvSpPr>
        <p:spPr/>
        <p:txBody>
          <a:bodyPr/>
          <a:lstStyle/>
          <a:p>
            <a:fld id="{2B8F899A-01D5-41B3-BBD0-9D336ED8FF9D}" type="slidenum">
              <a:rPr lang="en-GB" smtClean="0"/>
              <a:t>‹#›</a:t>
            </a:fld>
            <a:endParaRPr lang="en-GB"/>
          </a:p>
        </p:txBody>
      </p:sp>
    </p:spTree>
    <p:extLst>
      <p:ext uri="{BB962C8B-B14F-4D97-AF65-F5344CB8AC3E}">
        <p14:creationId xmlns:p14="http://schemas.microsoft.com/office/powerpoint/2010/main" val="83679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98BC-9701-946C-377E-BF2C78AF8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AEC551-54C5-BF87-959C-945241B6BC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DB3262-7F75-2D1B-82DA-D534B71509B6}"/>
              </a:ext>
            </a:extLst>
          </p:cNvPr>
          <p:cNvSpPr>
            <a:spLocks noGrp="1"/>
          </p:cNvSpPr>
          <p:nvPr>
            <p:ph type="dt" sz="half" idx="10"/>
          </p:nvPr>
        </p:nvSpPr>
        <p:spPr/>
        <p:txBody>
          <a:bodyPr/>
          <a:lstStyle/>
          <a:p>
            <a:fld id="{DDB65437-8AC9-4954-916E-C8F58CF6837B}" type="datetimeFigureOut">
              <a:rPr lang="en-GB" smtClean="0"/>
              <a:t>19/05/2025</a:t>
            </a:fld>
            <a:endParaRPr lang="en-GB"/>
          </a:p>
        </p:txBody>
      </p:sp>
      <p:sp>
        <p:nvSpPr>
          <p:cNvPr id="5" name="Footer Placeholder 4">
            <a:extLst>
              <a:ext uri="{FF2B5EF4-FFF2-40B4-BE49-F238E27FC236}">
                <a16:creationId xmlns:a16="http://schemas.microsoft.com/office/drawing/2014/main" id="{2D3CB018-A160-CC1B-DF92-9A19FFA97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6AD96-E745-6886-7871-684BD7F3FF09}"/>
              </a:ext>
            </a:extLst>
          </p:cNvPr>
          <p:cNvSpPr>
            <a:spLocks noGrp="1"/>
          </p:cNvSpPr>
          <p:nvPr>
            <p:ph type="sldNum" sz="quarter" idx="12"/>
          </p:nvPr>
        </p:nvSpPr>
        <p:spPr/>
        <p:txBody>
          <a:bodyPr/>
          <a:lstStyle/>
          <a:p>
            <a:fld id="{2B8F899A-01D5-41B3-BBD0-9D336ED8FF9D}" type="slidenum">
              <a:rPr lang="en-GB" smtClean="0"/>
              <a:t>‹#›</a:t>
            </a:fld>
            <a:endParaRPr lang="en-GB"/>
          </a:p>
        </p:txBody>
      </p:sp>
    </p:spTree>
    <p:extLst>
      <p:ext uri="{BB962C8B-B14F-4D97-AF65-F5344CB8AC3E}">
        <p14:creationId xmlns:p14="http://schemas.microsoft.com/office/powerpoint/2010/main" val="729192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65437-8AC9-4954-916E-C8F58CF6837B}" type="datetimeFigureOut">
              <a:rPr lang="en-GB" smtClean="0"/>
              <a:t>19/05/2025</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F899A-01D5-41B3-BBD0-9D336ED8FF9D}" type="slidenum">
              <a:rPr lang="en-GB" smtClean="0"/>
              <a:t>‹#›</a:t>
            </a:fld>
            <a:endParaRPr lang="en-GB"/>
          </a:p>
        </p:txBody>
      </p:sp>
    </p:spTree>
    <p:extLst>
      <p:ext uri="{BB962C8B-B14F-4D97-AF65-F5344CB8AC3E}">
        <p14:creationId xmlns:p14="http://schemas.microsoft.com/office/powerpoint/2010/main" val="2605394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AF580-F2B7-A41B-D41C-8AEF1E1B2C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DB0C1D-5A5B-7EEB-1DEC-6D16886E23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1A454-3CEB-8DC1-46E3-A250F4114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B65437-8AC9-4954-916E-C8F58CF6837B}" type="datetimeFigureOut">
              <a:rPr lang="en-GB" smtClean="0"/>
              <a:t>19/05/2025</a:t>
            </a:fld>
            <a:endParaRPr lang="en-GB"/>
          </a:p>
        </p:txBody>
      </p:sp>
      <p:sp>
        <p:nvSpPr>
          <p:cNvPr id="5" name="Footer Placeholder 4">
            <a:extLst>
              <a:ext uri="{FF2B5EF4-FFF2-40B4-BE49-F238E27FC236}">
                <a16:creationId xmlns:a16="http://schemas.microsoft.com/office/drawing/2014/main" id="{AE77D572-7F42-4320-D180-EA09B750F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A08EDD-D324-8087-06E1-8FD1B3F18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8F899A-01D5-41B3-BBD0-9D336ED8FF9D}" type="slidenum">
              <a:rPr lang="en-GB" smtClean="0"/>
              <a:t>‹#›</a:t>
            </a:fld>
            <a:endParaRPr lang="en-GB"/>
          </a:p>
        </p:txBody>
      </p:sp>
    </p:spTree>
    <p:extLst>
      <p:ext uri="{BB962C8B-B14F-4D97-AF65-F5344CB8AC3E}">
        <p14:creationId xmlns:p14="http://schemas.microsoft.com/office/powerpoint/2010/main" val="30968733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952F95-F41D-E603-1978-1FE12110D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27C057-1D00-5E0D-EFE1-F1B25D398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A1342B-587A-BCB5-D683-4B3C78B3D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DFF08F-DC6B-4601-B491-B0F83F6DD2DA}" type="datetimeFigureOut">
              <a:rPr lang="en-US" smtClean="0"/>
              <a:pPr/>
              <a:t>5/19/2025</a:t>
            </a:fld>
            <a:endParaRPr lang="en-US" dirty="0"/>
          </a:p>
        </p:txBody>
      </p:sp>
      <p:sp>
        <p:nvSpPr>
          <p:cNvPr id="5" name="Footer Placeholder 4">
            <a:extLst>
              <a:ext uri="{FF2B5EF4-FFF2-40B4-BE49-F238E27FC236}">
                <a16:creationId xmlns:a16="http://schemas.microsoft.com/office/drawing/2014/main" id="{DE4F9DF3-3C98-BB35-6C79-ACDFDEB17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BAC5509-8432-1914-AB68-1775DE64C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76514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mailto:GW4BioMed@Cardiff.ac.uk"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hyperlink" Target="mailto:e.l.dempster@exeter.ac.uk" TargetMode="External"/><Relationship Id="rId3" Type="http://schemas.openxmlformats.org/officeDocument/2006/relationships/hyperlink" Target="mailto:kiddej@cardiff.ac.uk" TargetMode="External"/><Relationship Id="rId7" Type="http://schemas.openxmlformats.org/officeDocument/2006/relationships/hyperlink" Target="mailto:rodriguesn@cardiff.ac.uk" TargetMode="External"/><Relationship Id="rId12" Type="http://schemas.openxmlformats.org/officeDocument/2006/relationships/hyperlink" Target="mailto:gw4biomed@Cardiff.ac.uk"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mailto:petrikd@cardiff.ac.uk" TargetMode="External"/><Relationship Id="rId11" Type="http://schemas.openxmlformats.org/officeDocument/2006/relationships/hyperlink" Target="mailto:jon.heron@bristol.ac.uk" TargetMode="External"/><Relationship Id="rId5" Type="http://schemas.openxmlformats.org/officeDocument/2006/relationships/hyperlink" Target="mailto:D.N.Sheppard@Bristol.ac.uk" TargetMode="External"/><Relationship Id="rId10" Type="http://schemas.openxmlformats.org/officeDocument/2006/relationships/hyperlink" Target="mailto:E.Walton@bath.ac.uk" TargetMode="External"/><Relationship Id="rId4" Type="http://schemas.openxmlformats.org/officeDocument/2006/relationships/hyperlink" Target="mailto:kn658@bath.ac.uk" TargetMode="External"/><Relationship Id="rId9" Type="http://schemas.openxmlformats.org/officeDocument/2006/relationships/hyperlink" Target="mailto:M.Eichmann@exeter.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2.tiff"/><Relationship Id="rId13" Type="http://schemas.openxmlformats.org/officeDocument/2006/relationships/image" Target="../media/image17.tiff"/><Relationship Id="rId3" Type="http://schemas.openxmlformats.org/officeDocument/2006/relationships/image" Target="../media/image8.png"/><Relationship Id="rId7" Type="http://schemas.openxmlformats.org/officeDocument/2006/relationships/image" Target="../media/image11.tiff"/><Relationship Id="rId12" Type="http://schemas.openxmlformats.org/officeDocument/2006/relationships/image" Target="../media/image16.tif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tiff"/><Relationship Id="rId11" Type="http://schemas.openxmlformats.org/officeDocument/2006/relationships/image" Target="../media/image15.tiff"/><Relationship Id="rId5" Type="http://schemas.openxmlformats.org/officeDocument/2006/relationships/image" Target="../media/image9.tiff"/><Relationship Id="rId15" Type="http://schemas.openxmlformats.org/officeDocument/2006/relationships/image" Target="../media/image19.png"/><Relationship Id="rId10" Type="http://schemas.openxmlformats.org/officeDocument/2006/relationships/image" Target="../media/image14.tiff"/><Relationship Id="rId4" Type="http://schemas.microsoft.com/office/2007/relationships/hdphoto" Target="../media/hdphoto1.wdp"/><Relationship Id="rId9" Type="http://schemas.openxmlformats.org/officeDocument/2006/relationships/image" Target="../media/image13.tiff"/><Relationship Id="rId14" Type="http://schemas.openxmlformats.org/officeDocument/2006/relationships/image" Target="../media/image18.tiff"/></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10" name="Picture 9" descr="Stack of white triangles to create 3D square shapes">
            <a:extLst>
              <a:ext uri="{FF2B5EF4-FFF2-40B4-BE49-F238E27FC236}">
                <a16:creationId xmlns:a16="http://schemas.microsoft.com/office/drawing/2014/main" id="{DFE90492-EDF5-56ED-1B88-31FF337A98B3}"/>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12201696" cy="6858000"/>
          </a:xfrm>
          <a:prstGeom prst="rect">
            <a:avLst/>
          </a:prstGeom>
        </p:spPr>
      </p:pic>
      <p:sp>
        <p:nvSpPr>
          <p:cNvPr id="2" name="Title 1">
            <a:extLst>
              <a:ext uri="{FF2B5EF4-FFF2-40B4-BE49-F238E27FC236}">
                <a16:creationId xmlns:a16="http://schemas.microsoft.com/office/drawing/2014/main" id="{01C4888B-773D-BC43-AEE7-66822632E657}"/>
              </a:ext>
            </a:extLst>
          </p:cNvPr>
          <p:cNvSpPr>
            <a:spLocks noGrp="1"/>
          </p:cNvSpPr>
          <p:nvPr>
            <p:ph type="ctrTitle"/>
          </p:nvPr>
        </p:nvSpPr>
        <p:spPr>
          <a:xfrm>
            <a:off x="1382180" y="1741813"/>
            <a:ext cx="9424587" cy="1898714"/>
          </a:xfrm>
        </p:spPr>
        <p:txBody>
          <a:bodyPr>
            <a:noAutofit/>
          </a:bodyPr>
          <a:lstStyle/>
          <a:p>
            <a:r>
              <a:rPr lang="en-US" sz="8800" dirty="0">
                <a:solidFill>
                  <a:schemeClr val="bg1"/>
                </a:solidFill>
                <a:latin typeface="Franklin Gothic Demi" panose="020B0703020102020204" pitchFamily="34" charset="0"/>
              </a:rPr>
              <a:t>Call for Projects</a:t>
            </a:r>
            <a:endParaRPr lang="en-GB" sz="8800" dirty="0">
              <a:solidFill>
                <a:schemeClr val="bg1"/>
              </a:solidFill>
              <a:latin typeface="Franklin Gothic Demi" panose="020B0703020102020204" pitchFamily="34" charset="0"/>
            </a:endParaRPr>
          </a:p>
        </p:txBody>
      </p:sp>
      <p:sp>
        <p:nvSpPr>
          <p:cNvPr id="3" name="Subtitle 2">
            <a:extLst>
              <a:ext uri="{FF2B5EF4-FFF2-40B4-BE49-F238E27FC236}">
                <a16:creationId xmlns:a16="http://schemas.microsoft.com/office/drawing/2014/main" id="{80335BAA-AA8F-88B4-2D61-CBE2922E6E41}"/>
              </a:ext>
            </a:extLst>
          </p:cNvPr>
          <p:cNvSpPr>
            <a:spLocks noGrp="1"/>
          </p:cNvSpPr>
          <p:nvPr>
            <p:ph type="subTitle" idx="1"/>
          </p:nvPr>
        </p:nvSpPr>
        <p:spPr>
          <a:xfrm>
            <a:off x="1522473" y="3701053"/>
            <a:ext cx="9144000" cy="871624"/>
          </a:xfrm>
        </p:spPr>
        <p:txBody>
          <a:bodyPr>
            <a:normAutofit lnSpcReduction="10000"/>
          </a:bodyPr>
          <a:lstStyle/>
          <a:p>
            <a:r>
              <a:rPr lang="en-US" b="1" dirty="0">
                <a:solidFill>
                  <a:schemeClr val="bg1"/>
                </a:solidFill>
                <a:latin typeface="Franklin Gothic Book" panose="020B0503020102020204" pitchFamily="34" charset="0"/>
              </a:rPr>
              <a:t>2026-2027</a:t>
            </a:r>
          </a:p>
          <a:p>
            <a:r>
              <a:rPr lang="en-US" b="1" dirty="0">
                <a:solidFill>
                  <a:schemeClr val="bg1"/>
                </a:solidFill>
                <a:latin typeface="Franklin Gothic Book" panose="020B0503020102020204" pitchFamily="34" charset="0"/>
              </a:rPr>
              <a:t>www.gw4biomed.ac.uk</a:t>
            </a:r>
          </a:p>
        </p:txBody>
      </p:sp>
      <p:sp>
        <p:nvSpPr>
          <p:cNvPr id="8" name="Rectangle 7">
            <a:extLst>
              <a:ext uri="{FF2B5EF4-FFF2-40B4-BE49-F238E27FC236}">
                <a16:creationId xmlns:a16="http://schemas.microsoft.com/office/drawing/2014/main" id="{25F65EEC-D763-9C1C-D2E7-761458C8517B}"/>
              </a:ext>
            </a:extLst>
          </p:cNvPr>
          <p:cNvSpPr/>
          <p:nvPr/>
        </p:nvSpPr>
        <p:spPr>
          <a:xfrm>
            <a:off x="-1" y="6100353"/>
            <a:ext cx="12188951" cy="5834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CDAD59E-348F-B3E1-C585-85EBD4FB40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6176" y="6160879"/>
            <a:ext cx="3836599" cy="464776"/>
          </a:xfrm>
          <a:prstGeom prst="rect">
            <a:avLst/>
          </a:prstGeom>
        </p:spPr>
      </p:pic>
    </p:spTree>
    <p:extLst>
      <p:ext uri="{BB962C8B-B14F-4D97-AF65-F5344CB8AC3E}">
        <p14:creationId xmlns:p14="http://schemas.microsoft.com/office/powerpoint/2010/main" val="33485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0E271-1376-331C-B185-C812B5BC8FB7}"/>
              </a:ext>
            </a:extLst>
          </p:cNvPr>
          <p:cNvSpPr>
            <a:spLocks noGrp="1"/>
          </p:cNvSpPr>
          <p:nvPr>
            <p:ph idx="1"/>
          </p:nvPr>
        </p:nvSpPr>
        <p:spPr>
          <a:xfrm>
            <a:off x="5051889" y="1159972"/>
            <a:ext cx="6905649" cy="4528529"/>
          </a:xfrm>
        </p:spPr>
        <p:txBody>
          <a:bodyPr>
            <a:normAutofit/>
          </a:bodyPr>
          <a:lstStyle/>
          <a:p>
            <a:pPr algn="just"/>
            <a:r>
              <a:rPr lang="en-US" sz="2400" dirty="0">
                <a:latin typeface="Franklin Gothic Book" panose="020B0503020102020204" pitchFamily="34" charset="0"/>
              </a:rPr>
              <a:t>Support student-led development of their project during the first 3 month ‘Prep’ period</a:t>
            </a:r>
          </a:p>
          <a:p>
            <a:pPr algn="just"/>
            <a:r>
              <a:rPr lang="en-US" sz="2400" dirty="0">
                <a:latin typeface="Franklin Gothic Book" panose="020B0503020102020204" pitchFamily="34" charset="0"/>
              </a:rPr>
              <a:t>Support student-led development of their compulsory 3rd year ‘Broadening Horizons’ placement for up to 3 months </a:t>
            </a:r>
          </a:p>
          <a:p>
            <a:pPr algn="just"/>
            <a:r>
              <a:rPr lang="en-US" sz="2400" dirty="0">
                <a:latin typeface="Franklin Gothic Book" panose="020B0503020102020204" pitchFamily="34" charset="0"/>
              </a:rPr>
              <a:t>Participate in online Core Skills training</a:t>
            </a:r>
          </a:p>
          <a:p>
            <a:pPr algn="just"/>
            <a:r>
              <a:rPr lang="en-US" sz="2400" dirty="0">
                <a:latin typeface="Franklin Gothic Book" panose="020B0503020102020204" pitchFamily="34" charset="0"/>
              </a:rPr>
              <a:t>Contribute to the DTP’s training offering and events</a:t>
            </a:r>
          </a:p>
          <a:p>
            <a:pPr algn="just"/>
            <a:r>
              <a:rPr lang="en-US" sz="2400" dirty="0">
                <a:latin typeface="Franklin Gothic Book" panose="020B0503020102020204" pitchFamily="34" charset="0"/>
              </a:rPr>
              <a:t>Contribute to evaluation of student projects and student recruitment process </a:t>
            </a:r>
          </a:p>
          <a:p>
            <a:pPr algn="just"/>
            <a:r>
              <a:rPr lang="en-US" sz="2400" dirty="0">
                <a:latin typeface="Franklin Gothic Book" panose="020B0503020102020204" pitchFamily="34" charset="0"/>
              </a:rPr>
              <a:t>Complete a termly feedback survey on progress </a:t>
            </a:r>
          </a:p>
        </p:txBody>
      </p:sp>
      <p:sp>
        <p:nvSpPr>
          <p:cNvPr id="6" name="Rectangle 5">
            <a:extLst>
              <a:ext uri="{FF2B5EF4-FFF2-40B4-BE49-F238E27FC236}">
                <a16:creationId xmlns:a16="http://schemas.microsoft.com/office/drawing/2014/main" id="{BD79A7FF-FF36-A333-602D-4CA38D064D40}"/>
              </a:ext>
            </a:extLst>
          </p:cNvPr>
          <p:cNvSpPr/>
          <p:nvPr/>
        </p:nvSpPr>
        <p:spPr>
          <a:xfrm>
            <a:off x="-1" y="-1"/>
            <a:ext cx="4646023" cy="6858001"/>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People in library">
            <a:extLst>
              <a:ext uri="{FF2B5EF4-FFF2-40B4-BE49-F238E27FC236}">
                <a16:creationId xmlns:a16="http://schemas.microsoft.com/office/drawing/2014/main" id="{168A7012-C94F-46B9-0B81-DDEE466240B9}"/>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 y="0"/>
            <a:ext cx="4646023" cy="6858000"/>
          </a:xfrm>
          <a:prstGeom prst="rect">
            <a:avLst/>
          </a:prstGeom>
        </p:spPr>
      </p:pic>
      <p:sp>
        <p:nvSpPr>
          <p:cNvPr id="8" name="Title 1">
            <a:extLst>
              <a:ext uri="{FF2B5EF4-FFF2-40B4-BE49-F238E27FC236}">
                <a16:creationId xmlns:a16="http://schemas.microsoft.com/office/drawing/2014/main" id="{09B90A98-C393-B103-E28A-31EDFB1A733F}"/>
              </a:ext>
            </a:extLst>
          </p:cNvPr>
          <p:cNvSpPr txBox="1">
            <a:spLocks/>
          </p:cNvSpPr>
          <p:nvPr/>
        </p:nvSpPr>
        <p:spPr>
          <a:xfrm>
            <a:off x="863730" y="638704"/>
            <a:ext cx="3045330" cy="5571066"/>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solidFill>
                  <a:schemeClr val="bg1"/>
                </a:solidFill>
                <a:latin typeface="Franklin Gothic Demi" panose="020B0703020102020204" pitchFamily="34" charset="0"/>
              </a:rPr>
              <a:t>Supervisor </a:t>
            </a:r>
            <a:r>
              <a:rPr lang="en-US" dirty="0">
                <a:solidFill>
                  <a:schemeClr val="bg1"/>
                </a:solidFill>
                <a:latin typeface="Franklin Gothic Demi" panose="020B0703020102020204" pitchFamily="34" charset="0"/>
              </a:rPr>
              <a:t>Responsibilities</a:t>
            </a:r>
            <a:endParaRPr lang="en-US" sz="36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69041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04D30F-63F6-D242-FFD6-1F6653AAE793}"/>
              </a:ext>
            </a:extLst>
          </p:cNvPr>
          <p:cNvSpPr>
            <a:spLocks noGrp="1"/>
          </p:cNvSpPr>
          <p:nvPr>
            <p:ph idx="1"/>
          </p:nvPr>
        </p:nvSpPr>
        <p:spPr>
          <a:xfrm>
            <a:off x="4974275" y="243419"/>
            <a:ext cx="6862397" cy="6361636"/>
          </a:xfrm>
        </p:spPr>
        <p:txBody>
          <a:bodyPr>
            <a:noAutofit/>
          </a:bodyPr>
          <a:lstStyle/>
          <a:p>
            <a:pPr algn="just">
              <a:lnSpc>
                <a:spcPct val="120000"/>
              </a:lnSpc>
            </a:pPr>
            <a:r>
              <a:rPr lang="en-US" sz="1700" dirty="0">
                <a:latin typeface="Franklin Gothic Book" panose="020B0503020102020204" pitchFamily="34" charset="0"/>
              </a:rPr>
              <a:t>Student-led, 3-month period that gives time for the student to engage with all supervisors, take ownership of their project and refine their project plan. </a:t>
            </a:r>
          </a:p>
          <a:p>
            <a:pPr algn="just">
              <a:lnSpc>
                <a:spcPct val="120000"/>
              </a:lnSpc>
            </a:pPr>
            <a:r>
              <a:rPr lang="en-US" sz="1700" dirty="0">
                <a:latin typeface="Franklin Gothic Book" panose="020B0503020102020204" pitchFamily="34" charset="0"/>
              </a:rPr>
              <a:t>Work on the PhD will start in January 2026. </a:t>
            </a:r>
          </a:p>
          <a:p>
            <a:pPr algn="just">
              <a:lnSpc>
                <a:spcPct val="120000"/>
              </a:lnSpc>
            </a:pPr>
            <a:r>
              <a:rPr lang="en-US" sz="1700" dirty="0">
                <a:latin typeface="Franklin Gothic Book" panose="020B0503020102020204" pitchFamily="34" charset="0"/>
              </a:rPr>
              <a:t>MEETINGS – HEI and DTP Inductions, DTP social event in December</a:t>
            </a:r>
          </a:p>
          <a:p>
            <a:pPr algn="just">
              <a:lnSpc>
                <a:spcPct val="120000"/>
              </a:lnSpc>
            </a:pPr>
            <a:r>
              <a:rPr lang="en-US" sz="1700" dirty="0">
                <a:latin typeface="Franklin Gothic Book" panose="020B0503020102020204" pitchFamily="34" charset="0"/>
              </a:rPr>
              <a:t>TRAINING – Arranged by supervisor and student. Student must: </a:t>
            </a:r>
          </a:p>
          <a:p>
            <a:pPr lvl="1" algn="just">
              <a:lnSpc>
                <a:spcPct val="120000"/>
              </a:lnSpc>
            </a:pPr>
            <a:r>
              <a:rPr lang="en-US" sz="1700" dirty="0">
                <a:latin typeface="Franklin Gothic Book" panose="020B0503020102020204" pitchFamily="34" charset="0"/>
              </a:rPr>
              <a:t>Meet with all co-supervisors listed on the application </a:t>
            </a:r>
          </a:p>
          <a:p>
            <a:pPr lvl="1" algn="just">
              <a:lnSpc>
                <a:spcPct val="120000"/>
              </a:lnSpc>
            </a:pPr>
            <a:r>
              <a:rPr lang="en-US" sz="1700" dirty="0">
                <a:latin typeface="Franklin Gothic Book" panose="020B0503020102020204" pitchFamily="34" charset="0"/>
              </a:rPr>
              <a:t>Visit at least one co-supervisor in a different HEI, in person </a:t>
            </a:r>
          </a:p>
          <a:p>
            <a:pPr lvl="1" algn="just">
              <a:lnSpc>
                <a:spcPct val="120000"/>
              </a:lnSpc>
            </a:pPr>
            <a:r>
              <a:rPr lang="en-US" sz="1700" dirty="0">
                <a:latin typeface="Franklin Gothic Book" panose="020B0503020102020204" pitchFamily="34" charset="0"/>
              </a:rPr>
              <a:t>Visit someone from a local cross cutting theme/group important to the project </a:t>
            </a:r>
          </a:p>
          <a:p>
            <a:pPr lvl="1" algn="just">
              <a:lnSpc>
                <a:spcPct val="120000"/>
              </a:lnSpc>
            </a:pPr>
            <a:r>
              <a:rPr lang="en-US" sz="1700" dirty="0">
                <a:latin typeface="Franklin Gothic Book" panose="020B0503020102020204" pitchFamily="34" charset="0"/>
              </a:rPr>
              <a:t>Visit a local collaborator who uses techniques relevant to the project </a:t>
            </a:r>
          </a:p>
          <a:p>
            <a:pPr lvl="1" algn="just">
              <a:lnSpc>
                <a:spcPct val="120000"/>
              </a:lnSpc>
            </a:pPr>
            <a:r>
              <a:rPr lang="en-US" sz="1700" dirty="0">
                <a:latin typeface="Franklin Gothic Book" panose="020B0503020102020204" pitchFamily="34" charset="0"/>
              </a:rPr>
              <a:t>Complete project-specific training, e.g. Home Office license or a particular analysis method</a:t>
            </a:r>
          </a:p>
          <a:p>
            <a:pPr algn="just">
              <a:lnSpc>
                <a:spcPct val="120000"/>
              </a:lnSpc>
            </a:pPr>
            <a:r>
              <a:rPr lang="en-US" sz="1700" dirty="0">
                <a:latin typeface="Franklin Gothic Book" panose="020B0503020102020204" pitchFamily="34" charset="0"/>
              </a:rPr>
              <a:t>PLACEMENT – consider ideas for the 3-month placement in year 3</a:t>
            </a:r>
          </a:p>
          <a:p>
            <a:pPr algn="just">
              <a:lnSpc>
                <a:spcPct val="120000"/>
              </a:lnSpc>
            </a:pPr>
            <a:r>
              <a:rPr lang="en-US" sz="1700" dirty="0">
                <a:latin typeface="Franklin Gothic Book" panose="020B0503020102020204" pitchFamily="34" charset="0"/>
              </a:rPr>
              <a:t>WRITING – write a project outline to be submitted to the DTP in early January for feedback</a:t>
            </a:r>
          </a:p>
          <a:p>
            <a:pPr algn="just">
              <a:lnSpc>
                <a:spcPct val="120000"/>
              </a:lnSpc>
            </a:pPr>
            <a:endParaRPr lang="en-US" sz="1800" dirty="0">
              <a:latin typeface="Franklin Gothic Book" panose="020B0503020102020204" pitchFamily="34" charset="0"/>
            </a:endParaRPr>
          </a:p>
        </p:txBody>
      </p:sp>
      <p:sp>
        <p:nvSpPr>
          <p:cNvPr id="10" name="Rectangle 9">
            <a:extLst>
              <a:ext uri="{FF2B5EF4-FFF2-40B4-BE49-F238E27FC236}">
                <a16:creationId xmlns:a16="http://schemas.microsoft.com/office/drawing/2014/main" id="{BB8185D7-F47B-7DCE-604E-7A82E26D8078}"/>
              </a:ext>
            </a:extLst>
          </p:cNvPr>
          <p:cNvSpPr/>
          <p:nvPr/>
        </p:nvSpPr>
        <p:spPr>
          <a:xfrm>
            <a:off x="-1" y="-1"/>
            <a:ext cx="4646023" cy="6858001"/>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2" name="Picture 11" descr="Students walking outdoors">
            <a:extLst>
              <a:ext uri="{FF2B5EF4-FFF2-40B4-BE49-F238E27FC236}">
                <a16:creationId xmlns:a16="http://schemas.microsoft.com/office/drawing/2014/main" id="{E76068B9-F249-9E56-E93E-3EDFEC8F1BCE}"/>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 y="-4763"/>
            <a:ext cx="4646023" cy="6858000"/>
          </a:xfrm>
          <a:prstGeom prst="rect">
            <a:avLst/>
          </a:prstGeom>
        </p:spPr>
      </p:pic>
      <p:sp>
        <p:nvSpPr>
          <p:cNvPr id="7" name="Title 1">
            <a:extLst>
              <a:ext uri="{FF2B5EF4-FFF2-40B4-BE49-F238E27FC236}">
                <a16:creationId xmlns:a16="http://schemas.microsoft.com/office/drawing/2014/main" id="{B9E6F02D-6117-6D10-AC51-4E0D71AAAE67}"/>
              </a:ext>
            </a:extLst>
          </p:cNvPr>
          <p:cNvSpPr txBox="1">
            <a:spLocks/>
          </p:cNvSpPr>
          <p:nvPr/>
        </p:nvSpPr>
        <p:spPr>
          <a:xfrm>
            <a:off x="863730" y="638704"/>
            <a:ext cx="2736446" cy="5571066"/>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The Prep Period</a:t>
            </a:r>
            <a:endParaRPr kumimoji="0" lang="en-GB" sz="60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Tree>
    <p:extLst>
      <p:ext uri="{BB962C8B-B14F-4D97-AF65-F5344CB8AC3E}">
        <p14:creationId xmlns:p14="http://schemas.microsoft.com/office/powerpoint/2010/main" val="189913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160"/>
          </a:xfrm>
        </p:spPr>
        <p:txBody>
          <a:bodyPr>
            <a:normAutofit fontScale="90000"/>
          </a:bodyPr>
          <a:lstStyle/>
          <a:p>
            <a:r>
              <a:rPr lang="en-GB" b="1" dirty="0"/>
              <a:t>Governance &amp; Management</a:t>
            </a:r>
          </a:p>
        </p:txBody>
      </p:sp>
      <p:sp>
        <p:nvSpPr>
          <p:cNvPr id="12" name="AutoShape 2" descr="GW4 Logo (RGB) - GW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959F560D-B68E-CEEA-CB9B-905BE994E261}"/>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6" name="Title 4">
            <a:extLst>
              <a:ext uri="{FF2B5EF4-FFF2-40B4-BE49-F238E27FC236}">
                <a16:creationId xmlns:a16="http://schemas.microsoft.com/office/drawing/2014/main" id="{5C6BBFBF-3130-20BA-BD7B-11596E1A9057}"/>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What funding does every studentship include?</a:t>
            </a:r>
          </a:p>
        </p:txBody>
      </p:sp>
      <p:sp>
        <p:nvSpPr>
          <p:cNvPr id="13" name="Text Placeholder 2">
            <a:extLst>
              <a:ext uri="{FF2B5EF4-FFF2-40B4-BE49-F238E27FC236}">
                <a16:creationId xmlns:a16="http://schemas.microsoft.com/office/drawing/2014/main" id="{29557470-AC73-1ED6-A579-34BFD8CCB3F0}"/>
              </a:ext>
            </a:extLst>
          </p:cNvPr>
          <p:cNvSpPr txBox="1">
            <a:spLocks/>
          </p:cNvSpPr>
          <p:nvPr/>
        </p:nvSpPr>
        <p:spPr>
          <a:xfrm>
            <a:off x="7548752" y="6723109"/>
            <a:ext cx="3934692" cy="25029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sz="1800" dirty="0">
              <a:solidFill>
                <a:schemeClr val="tx1"/>
              </a:solidFill>
              <a:latin typeface="Franklin Gothic Book" panose="020B0503020102020204" pitchFamily="34" charset="0"/>
            </a:endParaRPr>
          </a:p>
        </p:txBody>
      </p:sp>
      <p:sp>
        <p:nvSpPr>
          <p:cNvPr id="15" name="Rectangle 14">
            <a:extLst>
              <a:ext uri="{FF2B5EF4-FFF2-40B4-BE49-F238E27FC236}">
                <a16:creationId xmlns:a16="http://schemas.microsoft.com/office/drawing/2014/main" id="{E4213F71-7C3C-944B-892D-11212BBA9D6D}"/>
              </a:ext>
            </a:extLst>
          </p:cNvPr>
          <p:cNvSpPr/>
          <p:nvPr/>
        </p:nvSpPr>
        <p:spPr>
          <a:xfrm>
            <a:off x="708557" y="1777309"/>
            <a:ext cx="3291944" cy="51158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093CE8B1-20B6-51EB-9DA7-95A765A8D735}"/>
              </a:ext>
            </a:extLst>
          </p:cNvPr>
          <p:cNvSpPr txBox="1"/>
          <p:nvPr/>
        </p:nvSpPr>
        <p:spPr>
          <a:xfrm>
            <a:off x="811898" y="1948043"/>
            <a:ext cx="3085261" cy="3630161"/>
          </a:xfrm>
          <a:prstGeom prst="rect">
            <a:avLst/>
          </a:prstGeom>
          <a:noFill/>
        </p:spPr>
        <p:txBody>
          <a:bodyPr wrap="square" rtlCol="0">
            <a:spAutoFit/>
          </a:bodyPr>
          <a:lstStyle/>
          <a:p>
            <a:pPr algn="ctr"/>
            <a:r>
              <a:rPr lang="en-GB" b="1" dirty="0">
                <a:solidFill>
                  <a:schemeClr val="bg1"/>
                </a:solidFill>
              </a:rPr>
              <a:t>Student support</a:t>
            </a:r>
            <a:endParaRPr lang="en-GB" sz="600" dirty="0">
              <a:solidFill>
                <a:schemeClr val="tx2"/>
              </a:solidFill>
            </a:endParaRPr>
          </a:p>
          <a:p>
            <a:pPr marL="171450" lvl="1" indent="-171450" algn="just" defTabSz="844550">
              <a:lnSpc>
                <a:spcPct val="90000"/>
              </a:lnSpc>
              <a:spcBef>
                <a:spcPct val="0"/>
              </a:spcBef>
              <a:spcAft>
                <a:spcPct val="15000"/>
              </a:spcAft>
              <a:buChar char="••"/>
            </a:pPr>
            <a:endParaRPr lang="en-US" sz="1400" dirty="0">
              <a:solidFill>
                <a:schemeClr val="bg1"/>
              </a:solidFill>
            </a:endParaRPr>
          </a:p>
          <a:p>
            <a:pPr marL="0" lvl="1" algn="just" defTabSz="844550">
              <a:lnSpc>
                <a:spcPct val="90000"/>
              </a:lnSpc>
              <a:spcBef>
                <a:spcPct val="0"/>
              </a:spcBef>
              <a:spcAft>
                <a:spcPct val="15000"/>
              </a:spcAft>
            </a:pPr>
            <a:endParaRPr lang="en-US" sz="1400" dirty="0">
              <a:solidFill>
                <a:schemeClr val="bg1"/>
              </a:solidFill>
            </a:endParaRPr>
          </a:p>
          <a:p>
            <a:pPr marL="171450" lvl="1" indent="-171450" algn="just" defTabSz="844550">
              <a:lnSpc>
                <a:spcPct val="90000"/>
              </a:lnSpc>
              <a:spcBef>
                <a:spcPct val="0"/>
              </a:spcBef>
              <a:spcAft>
                <a:spcPct val="15000"/>
              </a:spcAft>
              <a:buChar char="••"/>
            </a:pPr>
            <a:r>
              <a:rPr lang="en-US" sz="1600" dirty="0">
                <a:solidFill>
                  <a:schemeClr val="bg1"/>
                </a:solidFill>
              </a:rPr>
              <a:t>4</a:t>
            </a:r>
            <a:r>
              <a:rPr lang="en-US" sz="1600" kern="1200" dirty="0">
                <a:solidFill>
                  <a:schemeClr val="bg1"/>
                </a:solidFill>
              </a:rPr>
              <a:t> years stipend at minimum UKRI rate</a:t>
            </a:r>
          </a:p>
          <a:p>
            <a:pPr marL="171450" lvl="1" indent="-171450" algn="just" defTabSz="844550">
              <a:lnSpc>
                <a:spcPct val="90000"/>
              </a:lnSpc>
              <a:spcBef>
                <a:spcPct val="0"/>
              </a:spcBef>
              <a:spcAft>
                <a:spcPct val="15000"/>
              </a:spcAft>
              <a:buChar char="••"/>
            </a:pPr>
            <a:r>
              <a:rPr lang="en-US" sz="1600" dirty="0">
                <a:solidFill>
                  <a:schemeClr val="bg1"/>
                </a:solidFill>
              </a:rPr>
              <a:t>4</a:t>
            </a:r>
            <a:r>
              <a:rPr lang="en-US" sz="1600" kern="1200" dirty="0">
                <a:solidFill>
                  <a:schemeClr val="bg1"/>
                </a:solidFill>
              </a:rPr>
              <a:t> years fees at UKRI home rate</a:t>
            </a:r>
          </a:p>
          <a:p>
            <a:pPr marL="171450" lvl="1" indent="-171450" algn="just" defTabSz="844550">
              <a:lnSpc>
                <a:spcPct val="90000"/>
              </a:lnSpc>
              <a:spcBef>
                <a:spcPct val="0"/>
              </a:spcBef>
              <a:spcAft>
                <a:spcPct val="15000"/>
              </a:spcAft>
              <a:buChar char="••"/>
            </a:pPr>
            <a:r>
              <a:rPr lang="en-US" sz="1600" dirty="0">
                <a:solidFill>
                  <a:schemeClr val="bg1"/>
                </a:solidFill>
              </a:rPr>
              <a:t>I</a:t>
            </a:r>
            <a:r>
              <a:rPr lang="en-US" sz="1600" kern="1200" dirty="0">
                <a:solidFill>
                  <a:schemeClr val="bg1"/>
                </a:solidFill>
              </a:rPr>
              <a:t>nternational fee difference waived for GW4 BioMed2 students</a:t>
            </a:r>
          </a:p>
          <a:p>
            <a:pPr marL="171450" lvl="1" indent="-171450" algn="just" defTabSz="844550">
              <a:lnSpc>
                <a:spcPct val="90000"/>
              </a:lnSpc>
              <a:spcBef>
                <a:spcPct val="0"/>
              </a:spcBef>
              <a:spcAft>
                <a:spcPct val="15000"/>
              </a:spcAft>
              <a:buChar char="••"/>
            </a:pPr>
            <a:r>
              <a:rPr lang="en-US" sz="1600" kern="1200" dirty="0">
                <a:solidFill>
                  <a:schemeClr val="bg1"/>
                </a:solidFill>
              </a:rPr>
              <a:t>Travel &amp; conference allowance £300 per year </a:t>
            </a:r>
          </a:p>
          <a:p>
            <a:pPr marL="171450" lvl="1" indent="-171450" algn="just" defTabSz="844550">
              <a:lnSpc>
                <a:spcPct val="90000"/>
              </a:lnSpc>
              <a:spcBef>
                <a:spcPct val="0"/>
              </a:spcBef>
              <a:spcAft>
                <a:spcPct val="15000"/>
              </a:spcAft>
              <a:buChar char="••"/>
            </a:pPr>
            <a:r>
              <a:rPr lang="en-US" sz="1600" dirty="0">
                <a:solidFill>
                  <a:schemeClr val="bg1"/>
                </a:solidFill>
              </a:rPr>
              <a:t>NEW FOR OCT 26 – up to 26 weeks paid interruption for certified sickness per rolling year</a:t>
            </a:r>
            <a:endParaRPr lang="en-GB" sz="1600" dirty="0"/>
          </a:p>
        </p:txBody>
      </p:sp>
      <p:sp>
        <p:nvSpPr>
          <p:cNvPr id="9" name="Rectangle 8">
            <a:extLst>
              <a:ext uri="{FF2B5EF4-FFF2-40B4-BE49-F238E27FC236}">
                <a16:creationId xmlns:a16="http://schemas.microsoft.com/office/drawing/2014/main" id="{93C38893-A417-689F-3018-7D6975C8FA83}"/>
              </a:ext>
            </a:extLst>
          </p:cNvPr>
          <p:cNvSpPr/>
          <p:nvPr/>
        </p:nvSpPr>
        <p:spPr>
          <a:xfrm>
            <a:off x="4627054" y="1777309"/>
            <a:ext cx="3291944" cy="51158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7ACDB34-21D5-824B-9679-2CAD243B1D16}"/>
              </a:ext>
            </a:extLst>
          </p:cNvPr>
          <p:cNvSpPr/>
          <p:nvPr/>
        </p:nvSpPr>
        <p:spPr>
          <a:xfrm>
            <a:off x="8545551" y="1777309"/>
            <a:ext cx="3291944" cy="51158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1836C6B0-BBDF-CB38-7343-B59639CC18B6}"/>
              </a:ext>
            </a:extLst>
          </p:cNvPr>
          <p:cNvSpPr txBox="1"/>
          <p:nvPr/>
        </p:nvSpPr>
        <p:spPr>
          <a:xfrm>
            <a:off x="8675194" y="1948043"/>
            <a:ext cx="2998509" cy="369332"/>
          </a:xfrm>
          <a:prstGeom prst="rect">
            <a:avLst/>
          </a:prstGeom>
          <a:noFill/>
        </p:spPr>
        <p:txBody>
          <a:bodyPr wrap="square" rtlCol="0">
            <a:spAutoFit/>
          </a:bodyPr>
          <a:lstStyle/>
          <a:p>
            <a:pPr algn="ctr"/>
            <a:endParaRPr lang="en-US" dirty="0">
              <a:solidFill>
                <a:schemeClr val="bg1"/>
              </a:solidFill>
            </a:endParaRPr>
          </a:p>
        </p:txBody>
      </p:sp>
      <p:sp>
        <p:nvSpPr>
          <p:cNvPr id="4" name="TextBox 3">
            <a:extLst>
              <a:ext uri="{FF2B5EF4-FFF2-40B4-BE49-F238E27FC236}">
                <a16:creationId xmlns:a16="http://schemas.microsoft.com/office/drawing/2014/main" id="{B79E7369-DA56-B37A-51CE-7949EE6EA868}"/>
              </a:ext>
            </a:extLst>
          </p:cNvPr>
          <p:cNvSpPr txBox="1"/>
          <p:nvPr/>
        </p:nvSpPr>
        <p:spPr>
          <a:xfrm>
            <a:off x="8692268" y="1957707"/>
            <a:ext cx="2998509" cy="4308808"/>
          </a:xfrm>
          <a:prstGeom prst="rect">
            <a:avLst/>
          </a:prstGeom>
          <a:noFill/>
        </p:spPr>
        <p:txBody>
          <a:bodyPr wrap="square" rtlCol="0">
            <a:spAutoFit/>
          </a:bodyPr>
          <a:lstStyle/>
          <a:p>
            <a:pPr algn="ctr"/>
            <a:r>
              <a:rPr lang="en-GB" b="1" dirty="0">
                <a:solidFill>
                  <a:schemeClr val="bg1"/>
                </a:solidFill>
              </a:rPr>
              <a:t>Flexible Funding Supplement</a:t>
            </a:r>
            <a:endParaRPr lang="en-GB" sz="600" dirty="0">
              <a:solidFill>
                <a:schemeClr val="tx2"/>
              </a:solidFill>
            </a:endParaRPr>
          </a:p>
          <a:p>
            <a:pPr marL="171450" lvl="1" indent="-171450" algn="l" defTabSz="844550">
              <a:lnSpc>
                <a:spcPct val="90000"/>
              </a:lnSpc>
              <a:spcBef>
                <a:spcPct val="0"/>
              </a:spcBef>
              <a:spcAft>
                <a:spcPct val="15000"/>
              </a:spcAft>
              <a:buChar char="••"/>
            </a:pPr>
            <a:endParaRPr lang="en-US" sz="1400" dirty="0">
              <a:solidFill>
                <a:schemeClr val="bg1"/>
              </a:solidFill>
            </a:endParaRPr>
          </a:p>
          <a:p>
            <a:pPr marL="171450" lvl="1" indent="-171450" algn="just" defTabSz="844550">
              <a:lnSpc>
                <a:spcPct val="90000"/>
              </a:lnSpc>
              <a:spcBef>
                <a:spcPct val="0"/>
              </a:spcBef>
              <a:spcAft>
                <a:spcPct val="15000"/>
              </a:spcAft>
              <a:buChar char="••"/>
            </a:pPr>
            <a:r>
              <a:rPr lang="en-US" sz="1600" dirty="0">
                <a:solidFill>
                  <a:schemeClr val="bg1"/>
                </a:solidFill>
              </a:rPr>
              <a:t>Biannual competitive call to all MRC-funded students to support additional costs that arise after the studentship has started</a:t>
            </a:r>
          </a:p>
          <a:p>
            <a:pPr marL="171450" lvl="1" indent="-171450" algn="just" defTabSz="844550">
              <a:lnSpc>
                <a:spcPct val="90000"/>
              </a:lnSpc>
              <a:spcBef>
                <a:spcPct val="0"/>
              </a:spcBef>
              <a:spcAft>
                <a:spcPct val="15000"/>
              </a:spcAft>
              <a:buChar char="••"/>
            </a:pPr>
            <a:r>
              <a:rPr lang="en-US" sz="1600" dirty="0">
                <a:solidFill>
                  <a:schemeClr val="bg1"/>
                </a:solidFill>
              </a:rPr>
              <a:t>Covers high-cost training/research and costs associated with Broadening Horizons placement</a:t>
            </a:r>
          </a:p>
          <a:p>
            <a:pPr marL="171450" lvl="1" indent="-171450" algn="just" defTabSz="844550">
              <a:lnSpc>
                <a:spcPct val="90000"/>
              </a:lnSpc>
              <a:spcBef>
                <a:spcPct val="0"/>
              </a:spcBef>
              <a:spcAft>
                <a:spcPct val="15000"/>
              </a:spcAft>
              <a:buChar char="••"/>
            </a:pPr>
            <a:r>
              <a:rPr lang="en-US" sz="1600" dirty="0">
                <a:solidFill>
                  <a:schemeClr val="bg1"/>
                </a:solidFill>
              </a:rPr>
              <a:t>Funds are limited to £5,000 per student during the lifetime of the studentship.  </a:t>
            </a:r>
          </a:p>
          <a:p>
            <a:pPr marL="171450" lvl="1" indent="-171450" algn="just" defTabSz="844550">
              <a:lnSpc>
                <a:spcPct val="90000"/>
              </a:lnSpc>
              <a:spcBef>
                <a:spcPct val="0"/>
              </a:spcBef>
              <a:spcAft>
                <a:spcPct val="15000"/>
              </a:spcAft>
              <a:buChar char="••"/>
            </a:pPr>
            <a:r>
              <a:rPr lang="en-US" sz="1600" dirty="0">
                <a:solidFill>
                  <a:schemeClr val="bg1"/>
                </a:solidFill>
              </a:rPr>
              <a:t>Application information sent to students in March and October each year </a:t>
            </a:r>
          </a:p>
        </p:txBody>
      </p:sp>
      <p:sp>
        <p:nvSpPr>
          <p:cNvPr id="5" name="TextBox 4">
            <a:extLst>
              <a:ext uri="{FF2B5EF4-FFF2-40B4-BE49-F238E27FC236}">
                <a16:creationId xmlns:a16="http://schemas.microsoft.com/office/drawing/2014/main" id="{481BAB7C-58FF-7C4B-9AD8-CB431BD8AB15}"/>
              </a:ext>
            </a:extLst>
          </p:cNvPr>
          <p:cNvSpPr txBox="1"/>
          <p:nvPr/>
        </p:nvSpPr>
        <p:spPr>
          <a:xfrm>
            <a:off x="4627055" y="1957707"/>
            <a:ext cx="3291944" cy="2240485"/>
          </a:xfrm>
          <a:prstGeom prst="rect">
            <a:avLst/>
          </a:prstGeom>
          <a:noFill/>
        </p:spPr>
        <p:txBody>
          <a:bodyPr wrap="square" rtlCol="0">
            <a:spAutoFit/>
          </a:bodyPr>
          <a:lstStyle/>
          <a:p>
            <a:pPr algn="ctr"/>
            <a:r>
              <a:rPr lang="en-GB" b="1" dirty="0">
                <a:solidFill>
                  <a:schemeClr val="bg1"/>
                </a:solidFill>
              </a:rPr>
              <a:t>Research Training Support Grant</a:t>
            </a:r>
            <a:endParaRPr lang="en-GB" sz="600" dirty="0">
              <a:solidFill>
                <a:schemeClr val="tx2"/>
              </a:solidFill>
            </a:endParaRPr>
          </a:p>
          <a:p>
            <a:pPr marL="171450" lvl="1" indent="-171450" algn="l" defTabSz="844550">
              <a:lnSpc>
                <a:spcPct val="90000"/>
              </a:lnSpc>
              <a:spcBef>
                <a:spcPct val="0"/>
              </a:spcBef>
              <a:spcAft>
                <a:spcPct val="15000"/>
              </a:spcAft>
              <a:buChar char="••"/>
            </a:pPr>
            <a:endParaRPr lang="en-US" sz="1400" dirty="0">
              <a:solidFill>
                <a:schemeClr val="bg1"/>
              </a:solidFill>
            </a:endParaRPr>
          </a:p>
          <a:p>
            <a:pPr marL="171450" lvl="1" indent="-171450" algn="just" defTabSz="844550">
              <a:lnSpc>
                <a:spcPct val="90000"/>
              </a:lnSpc>
              <a:spcBef>
                <a:spcPct val="0"/>
              </a:spcBef>
              <a:spcAft>
                <a:spcPct val="15000"/>
              </a:spcAft>
              <a:buChar char="••"/>
            </a:pPr>
            <a:r>
              <a:rPr lang="en-US" sz="1600" kern="1200" dirty="0">
                <a:solidFill>
                  <a:schemeClr val="bg1"/>
                </a:solidFill>
              </a:rPr>
              <a:t>Research Training &amp; Support Grant </a:t>
            </a:r>
            <a:r>
              <a:rPr lang="en-US" sz="1600" dirty="0">
                <a:solidFill>
                  <a:schemeClr val="bg1"/>
                </a:solidFill>
              </a:rPr>
              <a:t>(RTSG) of £2,000 pa for dry lab projects and £5,000 per year wet lab projects </a:t>
            </a:r>
          </a:p>
          <a:p>
            <a:pPr marL="171450" lvl="1" indent="-171450" algn="just" defTabSz="844550">
              <a:lnSpc>
                <a:spcPct val="90000"/>
              </a:lnSpc>
              <a:spcBef>
                <a:spcPct val="0"/>
              </a:spcBef>
              <a:spcAft>
                <a:spcPct val="15000"/>
              </a:spcAft>
              <a:buChar char="••"/>
            </a:pPr>
            <a:r>
              <a:rPr lang="en-US" sz="1600" dirty="0">
                <a:solidFill>
                  <a:schemeClr val="bg1"/>
                </a:solidFill>
              </a:rPr>
              <a:t>Must be used to facilitate training for the student</a:t>
            </a:r>
          </a:p>
        </p:txBody>
      </p:sp>
    </p:spTree>
    <p:extLst>
      <p:ext uri="{BB962C8B-B14F-4D97-AF65-F5344CB8AC3E}">
        <p14:creationId xmlns:p14="http://schemas.microsoft.com/office/powerpoint/2010/main" val="198829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7A117BC-0280-BE43-AE86-786864749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03771-6692-9C66-D7EC-BAC1E5C93D75}"/>
              </a:ext>
            </a:extLst>
          </p:cNvPr>
          <p:cNvSpPr>
            <a:spLocks noGrp="1"/>
          </p:cNvSpPr>
          <p:nvPr>
            <p:ph type="title"/>
          </p:nvPr>
        </p:nvSpPr>
        <p:spPr>
          <a:xfrm>
            <a:off x="838200" y="365126"/>
            <a:ext cx="10515600" cy="681160"/>
          </a:xfrm>
        </p:spPr>
        <p:txBody>
          <a:bodyPr>
            <a:normAutofit fontScale="90000"/>
          </a:bodyPr>
          <a:lstStyle/>
          <a:p>
            <a:r>
              <a:rPr lang="en-GB" b="1" dirty="0"/>
              <a:t>Governance &amp; Management</a:t>
            </a:r>
          </a:p>
        </p:txBody>
      </p:sp>
      <p:sp>
        <p:nvSpPr>
          <p:cNvPr id="12" name="AutoShape 2" descr="GW4 Logo (RGB) - GW4">
            <a:extLst>
              <a:ext uri="{FF2B5EF4-FFF2-40B4-BE49-F238E27FC236}">
                <a16:creationId xmlns:a16="http://schemas.microsoft.com/office/drawing/2014/main" id="{5C4CF8A5-3317-37A0-21F1-27916D8838C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66C6DE4C-E591-6A2C-97E3-B08D1EF9CBD0}"/>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6" name="Title 4">
            <a:extLst>
              <a:ext uri="{FF2B5EF4-FFF2-40B4-BE49-F238E27FC236}">
                <a16:creationId xmlns:a16="http://schemas.microsoft.com/office/drawing/2014/main" id="{C61F4AE9-1890-1C85-18CD-5748D05960B2}"/>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How can I use the RTSG?</a:t>
            </a:r>
          </a:p>
        </p:txBody>
      </p:sp>
      <p:sp>
        <p:nvSpPr>
          <p:cNvPr id="13" name="Text Placeholder 2">
            <a:extLst>
              <a:ext uri="{FF2B5EF4-FFF2-40B4-BE49-F238E27FC236}">
                <a16:creationId xmlns:a16="http://schemas.microsoft.com/office/drawing/2014/main" id="{4DDE888D-6D10-B8AD-6BE3-A3DEA3BBC5E7}"/>
              </a:ext>
            </a:extLst>
          </p:cNvPr>
          <p:cNvSpPr txBox="1">
            <a:spLocks/>
          </p:cNvSpPr>
          <p:nvPr/>
        </p:nvSpPr>
        <p:spPr>
          <a:xfrm>
            <a:off x="7548752" y="6723109"/>
            <a:ext cx="3934692" cy="25029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sz="1800" dirty="0">
              <a:solidFill>
                <a:schemeClr val="tx1"/>
              </a:solidFill>
              <a:latin typeface="Franklin Gothic Book" panose="020B0503020102020204" pitchFamily="34" charset="0"/>
            </a:endParaRPr>
          </a:p>
        </p:txBody>
      </p:sp>
      <p:sp>
        <p:nvSpPr>
          <p:cNvPr id="15" name="Rectangle 14">
            <a:extLst>
              <a:ext uri="{FF2B5EF4-FFF2-40B4-BE49-F238E27FC236}">
                <a16:creationId xmlns:a16="http://schemas.microsoft.com/office/drawing/2014/main" id="{45FCEA66-DCDE-D1DA-72FA-B89DC57686B1}"/>
              </a:ext>
            </a:extLst>
          </p:cNvPr>
          <p:cNvSpPr/>
          <p:nvPr/>
        </p:nvSpPr>
        <p:spPr>
          <a:xfrm>
            <a:off x="708557" y="1777309"/>
            <a:ext cx="3291944" cy="51158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2C7DDDB-A6E3-26DB-DB1E-5DDACBD49B05}"/>
              </a:ext>
            </a:extLst>
          </p:cNvPr>
          <p:cNvSpPr txBox="1"/>
          <p:nvPr/>
        </p:nvSpPr>
        <p:spPr>
          <a:xfrm>
            <a:off x="4756697" y="1948043"/>
            <a:ext cx="2998509" cy="646331"/>
          </a:xfrm>
          <a:prstGeom prst="rect">
            <a:avLst/>
          </a:prstGeom>
          <a:noFill/>
        </p:spPr>
        <p:txBody>
          <a:bodyPr wrap="square" rtlCol="0">
            <a:spAutoFit/>
          </a:bodyPr>
          <a:lstStyle/>
          <a:p>
            <a:pPr algn="ctr"/>
            <a:r>
              <a:rPr lang="en-GB" b="1" dirty="0">
                <a:solidFill>
                  <a:schemeClr val="bg1"/>
                </a:solidFill>
              </a:rPr>
              <a:t>Flexible Funding Supplement</a:t>
            </a:r>
            <a:endParaRPr lang="en-GB" sz="600" dirty="0">
              <a:solidFill>
                <a:schemeClr val="tx2"/>
              </a:solidFill>
            </a:endParaRPr>
          </a:p>
        </p:txBody>
      </p:sp>
      <p:sp>
        <p:nvSpPr>
          <p:cNvPr id="11" name="Rectangle 10">
            <a:extLst>
              <a:ext uri="{FF2B5EF4-FFF2-40B4-BE49-F238E27FC236}">
                <a16:creationId xmlns:a16="http://schemas.microsoft.com/office/drawing/2014/main" id="{0CB0681D-F39E-8DC2-7BB6-D1384064222C}"/>
              </a:ext>
            </a:extLst>
          </p:cNvPr>
          <p:cNvSpPr/>
          <p:nvPr/>
        </p:nvSpPr>
        <p:spPr>
          <a:xfrm>
            <a:off x="4477109" y="1777309"/>
            <a:ext cx="7360386" cy="51158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E18F37F2-84A3-B340-148B-6979CDD22613}"/>
              </a:ext>
            </a:extLst>
          </p:cNvPr>
          <p:cNvSpPr txBox="1"/>
          <p:nvPr/>
        </p:nvSpPr>
        <p:spPr>
          <a:xfrm>
            <a:off x="4692770" y="1948043"/>
            <a:ext cx="6980933" cy="564514"/>
          </a:xfrm>
          <a:prstGeom prst="rect">
            <a:avLst/>
          </a:prstGeom>
          <a:noFill/>
        </p:spPr>
        <p:txBody>
          <a:bodyPr wrap="square" rtlCol="0">
            <a:spAutoFit/>
          </a:bodyPr>
          <a:lstStyle/>
          <a:p>
            <a:pPr algn="ctr"/>
            <a:r>
              <a:rPr lang="en-GB" b="1" dirty="0">
                <a:solidFill>
                  <a:schemeClr val="bg1"/>
                </a:solidFill>
              </a:rPr>
              <a:t>Spend does not meet UKRI approval </a:t>
            </a:r>
            <a:endParaRPr lang="en-GB" dirty="0">
              <a:solidFill>
                <a:schemeClr val="tx2"/>
              </a:solidFill>
            </a:endParaRPr>
          </a:p>
          <a:p>
            <a:pPr marL="171450" lvl="1" indent="-171450" algn="l" defTabSz="844550">
              <a:lnSpc>
                <a:spcPct val="90000"/>
              </a:lnSpc>
              <a:spcBef>
                <a:spcPct val="0"/>
              </a:spcBef>
              <a:spcAft>
                <a:spcPct val="15000"/>
              </a:spcAft>
              <a:buChar char="••"/>
            </a:pPr>
            <a:endParaRPr lang="en-US" sz="1400" dirty="0">
              <a:solidFill>
                <a:schemeClr val="bg1"/>
              </a:solidFill>
            </a:endParaRPr>
          </a:p>
        </p:txBody>
      </p:sp>
      <p:sp>
        <p:nvSpPr>
          <p:cNvPr id="4" name="TextBox 3">
            <a:extLst>
              <a:ext uri="{FF2B5EF4-FFF2-40B4-BE49-F238E27FC236}">
                <a16:creationId xmlns:a16="http://schemas.microsoft.com/office/drawing/2014/main" id="{EE8E8FFC-5363-7B28-5C7E-8B65EFF1C62E}"/>
              </a:ext>
            </a:extLst>
          </p:cNvPr>
          <p:cNvSpPr txBox="1"/>
          <p:nvPr/>
        </p:nvSpPr>
        <p:spPr>
          <a:xfrm>
            <a:off x="777568" y="1948043"/>
            <a:ext cx="2998509" cy="369332"/>
          </a:xfrm>
          <a:prstGeom prst="rect">
            <a:avLst/>
          </a:prstGeom>
          <a:noFill/>
        </p:spPr>
        <p:txBody>
          <a:bodyPr wrap="square" rtlCol="0">
            <a:spAutoFit/>
          </a:bodyPr>
          <a:lstStyle/>
          <a:p>
            <a:pPr algn="ctr"/>
            <a:r>
              <a:rPr lang="en-GB" b="1" dirty="0">
                <a:solidFill>
                  <a:schemeClr val="bg1"/>
                </a:solidFill>
              </a:rPr>
              <a:t>Permitted Spend </a:t>
            </a:r>
            <a:endParaRPr lang="en-GB" dirty="0">
              <a:solidFill>
                <a:schemeClr val="tx2"/>
              </a:solidFill>
            </a:endParaRPr>
          </a:p>
        </p:txBody>
      </p:sp>
      <p:sp>
        <p:nvSpPr>
          <p:cNvPr id="5" name="TextBox 4">
            <a:extLst>
              <a:ext uri="{FF2B5EF4-FFF2-40B4-BE49-F238E27FC236}">
                <a16:creationId xmlns:a16="http://schemas.microsoft.com/office/drawing/2014/main" id="{9BB1F5EC-A176-0898-7532-CE97DABF661F}"/>
              </a:ext>
            </a:extLst>
          </p:cNvPr>
          <p:cNvSpPr txBox="1"/>
          <p:nvPr/>
        </p:nvSpPr>
        <p:spPr>
          <a:xfrm>
            <a:off x="685110" y="2368799"/>
            <a:ext cx="3291945" cy="4478149"/>
          </a:xfrm>
          <a:prstGeom prst="rect">
            <a:avLst/>
          </a:prstGeom>
          <a:noFill/>
        </p:spPr>
        <p:txBody>
          <a:bodyPr wrap="square" rtlCol="0">
            <a:spAutoFit/>
          </a:bodyPr>
          <a:lstStyle/>
          <a:p>
            <a:pPr marL="285750" indent="-285750" algn="just">
              <a:buFont typeface="Arial" panose="020B0604020202020204" pitchFamily="34" charset="0"/>
              <a:buChar char="•"/>
            </a:pPr>
            <a:r>
              <a:rPr lang="en-GB" sz="1500" dirty="0">
                <a:solidFill>
                  <a:schemeClr val="accent5">
                    <a:lumMod val="40000"/>
                    <a:lumOff val="60000"/>
                  </a:schemeClr>
                </a:solidFill>
              </a:rPr>
              <a:t>Consumables incurred during the training of the DTP student for any technique</a:t>
            </a:r>
          </a:p>
          <a:p>
            <a:pPr marL="285750" indent="-285750" algn="just">
              <a:buFont typeface="Arial" panose="020B0604020202020204" pitchFamily="34" charset="0"/>
              <a:buChar char="•"/>
            </a:pPr>
            <a:r>
              <a:rPr lang="en-GB" sz="1500" dirty="0">
                <a:solidFill>
                  <a:schemeClr val="bg1"/>
                </a:solidFill>
              </a:rPr>
              <a:t>Fieldwork expenses</a:t>
            </a:r>
          </a:p>
          <a:p>
            <a:pPr marL="285750" indent="-285750" algn="just">
              <a:buFont typeface="Arial" panose="020B0604020202020204" pitchFamily="34" charset="0"/>
              <a:buChar char="•"/>
            </a:pPr>
            <a:r>
              <a:rPr lang="en-GB" sz="1500" dirty="0">
                <a:solidFill>
                  <a:schemeClr val="bg1"/>
                </a:solidFill>
              </a:rPr>
              <a:t>PPI/E engagement expenses</a:t>
            </a:r>
          </a:p>
          <a:p>
            <a:pPr marL="285750" indent="-285750" algn="just">
              <a:buFont typeface="Arial" panose="020B0604020202020204" pitchFamily="34" charset="0"/>
              <a:buChar char="•"/>
            </a:pPr>
            <a:r>
              <a:rPr lang="en-GB" sz="1500" dirty="0">
                <a:solidFill>
                  <a:schemeClr val="bg1"/>
                </a:solidFill>
              </a:rPr>
              <a:t>Training course attendance not provided by the GW4 institutions</a:t>
            </a:r>
          </a:p>
          <a:p>
            <a:pPr marL="285750" indent="-285750" algn="just">
              <a:buFont typeface="Arial" panose="020B0604020202020204" pitchFamily="34" charset="0"/>
              <a:buChar char="•"/>
            </a:pPr>
            <a:r>
              <a:rPr lang="en-GB" sz="1500" dirty="0">
                <a:solidFill>
                  <a:schemeClr val="bg1"/>
                </a:solidFill>
              </a:rPr>
              <a:t>Conferences where the student is presenting a paper or poster</a:t>
            </a:r>
          </a:p>
          <a:p>
            <a:pPr marL="285750" indent="-285750" algn="just">
              <a:buFont typeface="Arial" panose="020B0604020202020204" pitchFamily="34" charset="0"/>
              <a:buChar char="•"/>
            </a:pPr>
            <a:r>
              <a:rPr lang="en-GB" sz="1500" dirty="0">
                <a:solidFill>
                  <a:schemeClr val="bg1"/>
                </a:solidFill>
              </a:rPr>
              <a:t>Research methods training </a:t>
            </a:r>
          </a:p>
          <a:p>
            <a:pPr marL="285750" indent="-285750" algn="just">
              <a:buFont typeface="Arial" panose="020B0604020202020204" pitchFamily="34" charset="0"/>
              <a:buChar char="•"/>
            </a:pPr>
            <a:r>
              <a:rPr lang="en-GB" sz="1500" dirty="0">
                <a:solidFill>
                  <a:schemeClr val="bg1"/>
                </a:solidFill>
              </a:rPr>
              <a:t>Survey costs e.g. printing stationery</a:t>
            </a:r>
          </a:p>
          <a:p>
            <a:pPr marL="285750" indent="-285750" algn="just">
              <a:buFont typeface="Arial" panose="020B0604020202020204" pitchFamily="34" charset="0"/>
              <a:buChar char="•"/>
            </a:pPr>
            <a:r>
              <a:rPr lang="en-GB" sz="1500" dirty="0">
                <a:solidFill>
                  <a:schemeClr val="bg1"/>
                </a:solidFill>
              </a:rPr>
              <a:t>Purchase of small items of equipment e.g. cameras, recorders</a:t>
            </a:r>
          </a:p>
          <a:p>
            <a:pPr marL="285750" indent="-285750" algn="just">
              <a:buFont typeface="Arial" panose="020B0604020202020204" pitchFamily="34" charset="0"/>
              <a:buChar char="•"/>
            </a:pPr>
            <a:r>
              <a:rPr lang="en-GB" sz="1500" dirty="0">
                <a:solidFill>
                  <a:schemeClr val="bg1"/>
                </a:solidFill>
              </a:rPr>
              <a:t>Reading materials not available through libraries</a:t>
            </a:r>
          </a:p>
          <a:p>
            <a:pPr marL="285750" indent="-285750" algn="just">
              <a:buFont typeface="Arial" panose="020B0604020202020204" pitchFamily="34" charset="0"/>
              <a:buChar char="•"/>
            </a:pPr>
            <a:r>
              <a:rPr lang="en-GB" sz="1500" dirty="0">
                <a:solidFill>
                  <a:schemeClr val="bg1"/>
                </a:solidFill>
              </a:rPr>
              <a:t>Costs associated with the BH placement</a:t>
            </a:r>
          </a:p>
        </p:txBody>
      </p:sp>
      <p:sp>
        <p:nvSpPr>
          <p:cNvPr id="7" name="TextBox 6">
            <a:extLst>
              <a:ext uri="{FF2B5EF4-FFF2-40B4-BE49-F238E27FC236}">
                <a16:creationId xmlns:a16="http://schemas.microsoft.com/office/drawing/2014/main" id="{CB28546C-6C7D-6353-3A4F-6397297CF389}"/>
              </a:ext>
            </a:extLst>
          </p:cNvPr>
          <p:cNvSpPr txBox="1"/>
          <p:nvPr/>
        </p:nvSpPr>
        <p:spPr>
          <a:xfrm>
            <a:off x="4692770" y="2377095"/>
            <a:ext cx="3291945" cy="4401205"/>
          </a:xfrm>
          <a:prstGeom prst="rect">
            <a:avLst/>
          </a:prstGeom>
          <a:noFill/>
        </p:spPr>
        <p:txBody>
          <a:bodyPr wrap="square" rtlCol="0">
            <a:spAutoFit/>
          </a:bodyPr>
          <a:lstStyle/>
          <a:p>
            <a:pPr marL="285750" indent="-285750" algn="just">
              <a:buFont typeface="Arial" panose="020B0604020202020204" pitchFamily="34" charset="0"/>
              <a:buChar char="•"/>
            </a:pPr>
            <a:r>
              <a:rPr lang="en-GB" sz="1400" dirty="0">
                <a:solidFill>
                  <a:schemeClr val="accent5">
                    <a:lumMod val="40000"/>
                    <a:lumOff val="60000"/>
                  </a:schemeClr>
                </a:solidFill>
              </a:rPr>
              <a:t>Ongoing consumables </a:t>
            </a:r>
            <a:r>
              <a:rPr lang="en-GB" sz="1400" dirty="0">
                <a:solidFill>
                  <a:schemeClr val="bg1"/>
                </a:solidFill>
              </a:rPr>
              <a:t>– these should be covered by the supervisory team e.g. sample collection kits, reagents, tips</a:t>
            </a:r>
          </a:p>
          <a:p>
            <a:pPr marL="285750" indent="-285750" algn="just">
              <a:buFont typeface="Arial" panose="020B0604020202020204" pitchFamily="34" charset="0"/>
              <a:buChar char="•"/>
            </a:pPr>
            <a:r>
              <a:rPr lang="en-GB" sz="1400" dirty="0">
                <a:solidFill>
                  <a:schemeClr val="accent5">
                    <a:lumMod val="40000"/>
                    <a:lumOff val="60000"/>
                  </a:schemeClr>
                </a:solidFill>
              </a:rPr>
              <a:t>Incidental resources </a:t>
            </a:r>
            <a:r>
              <a:rPr lang="en-GB" sz="1400" dirty="0">
                <a:solidFill>
                  <a:schemeClr val="bg1"/>
                </a:solidFill>
              </a:rPr>
              <a:t>generally available through the department e.g. gloves, stationery, lab coats </a:t>
            </a:r>
          </a:p>
          <a:p>
            <a:pPr marL="285750" indent="-285750" algn="just">
              <a:buFont typeface="Arial" panose="020B0604020202020204" pitchFamily="34" charset="0"/>
              <a:buChar char="•"/>
            </a:pPr>
            <a:r>
              <a:rPr lang="en-GB" sz="1400" dirty="0">
                <a:solidFill>
                  <a:schemeClr val="bg1"/>
                </a:solidFill>
              </a:rPr>
              <a:t>Providing resources prior to the start of the studentship e.g. relocation costs or visas</a:t>
            </a:r>
          </a:p>
          <a:p>
            <a:pPr marL="285750" indent="-285750" algn="just">
              <a:buFont typeface="Arial" panose="020B0604020202020204" pitchFamily="34" charset="0"/>
              <a:buChar char="•"/>
            </a:pPr>
            <a:r>
              <a:rPr lang="en-GB" sz="1400" dirty="0">
                <a:solidFill>
                  <a:schemeClr val="bg1"/>
                </a:solidFill>
              </a:rPr>
              <a:t>Assays such as </a:t>
            </a:r>
            <a:r>
              <a:rPr lang="en-GB" sz="1400" dirty="0" err="1">
                <a:solidFill>
                  <a:schemeClr val="bg1"/>
                </a:solidFill>
              </a:rPr>
              <a:t>RNAScope</a:t>
            </a:r>
            <a:r>
              <a:rPr lang="en-GB" sz="1400" dirty="0">
                <a:solidFill>
                  <a:schemeClr val="bg1"/>
                </a:solidFill>
              </a:rPr>
              <a:t>, RNA-</a:t>
            </a:r>
            <a:r>
              <a:rPr lang="en-GB" sz="1400" dirty="0" err="1">
                <a:solidFill>
                  <a:schemeClr val="bg1"/>
                </a:solidFill>
              </a:rPr>
              <a:t>Seq</a:t>
            </a:r>
            <a:r>
              <a:rPr lang="en-GB" sz="1400" dirty="0">
                <a:solidFill>
                  <a:schemeClr val="bg1"/>
                </a:solidFill>
              </a:rPr>
              <a:t>, gene expression, qPCR, or sequencing as these are ongoing project costs not associated with training </a:t>
            </a:r>
          </a:p>
          <a:p>
            <a:pPr marL="285750" indent="-285750" algn="just">
              <a:buFont typeface="Arial" panose="020B0604020202020204" pitchFamily="34" charset="0"/>
              <a:buChar char="•"/>
            </a:pPr>
            <a:r>
              <a:rPr lang="en-GB" sz="1400" dirty="0">
                <a:solidFill>
                  <a:schemeClr val="accent5">
                    <a:lumMod val="40000"/>
                    <a:lumOff val="60000"/>
                  </a:schemeClr>
                </a:solidFill>
              </a:rPr>
              <a:t>Services provided by a third party </a:t>
            </a:r>
            <a:r>
              <a:rPr lang="en-GB" sz="1400" dirty="0">
                <a:solidFill>
                  <a:schemeClr val="bg1"/>
                </a:solidFill>
              </a:rPr>
              <a:t>e.g. sequencing, blood analysis</a:t>
            </a:r>
          </a:p>
          <a:p>
            <a:pPr marL="285750" indent="-285750" algn="just">
              <a:buFont typeface="Arial" panose="020B0604020202020204" pitchFamily="34" charset="0"/>
              <a:buChar char="•"/>
            </a:pPr>
            <a:r>
              <a:rPr lang="en-GB" sz="1400" dirty="0">
                <a:solidFill>
                  <a:schemeClr val="bg1"/>
                </a:solidFill>
              </a:rPr>
              <a:t>Capital equipment for facilities normally provided by the university e.g. laptop</a:t>
            </a:r>
          </a:p>
        </p:txBody>
      </p:sp>
      <p:sp>
        <p:nvSpPr>
          <p:cNvPr id="8" name="TextBox 7">
            <a:extLst>
              <a:ext uri="{FF2B5EF4-FFF2-40B4-BE49-F238E27FC236}">
                <a16:creationId xmlns:a16="http://schemas.microsoft.com/office/drawing/2014/main" id="{B66ABC6F-4C22-6322-FDE3-3BD1B39622FA}"/>
              </a:ext>
            </a:extLst>
          </p:cNvPr>
          <p:cNvSpPr txBox="1"/>
          <p:nvPr/>
        </p:nvSpPr>
        <p:spPr>
          <a:xfrm>
            <a:off x="8056332" y="2368799"/>
            <a:ext cx="3291945" cy="3970318"/>
          </a:xfrm>
          <a:prstGeom prst="rect">
            <a:avLst/>
          </a:prstGeom>
          <a:noFill/>
        </p:spPr>
        <p:txBody>
          <a:bodyPr wrap="square" rtlCol="0">
            <a:spAutoFit/>
          </a:bodyPr>
          <a:lstStyle/>
          <a:p>
            <a:pPr marL="285750" indent="-285750" algn="just">
              <a:buFont typeface="Arial" panose="020B0604020202020204" pitchFamily="34" charset="0"/>
              <a:buChar char="•"/>
            </a:pPr>
            <a:r>
              <a:rPr lang="en-GB" sz="1400" dirty="0">
                <a:solidFill>
                  <a:schemeClr val="bg1"/>
                </a:solidFill>
              </a:rPr>
              <a:t>Supervisor expenses for visits to fieldwork/off-site placements less than 9 months </a:t>
            </a:r>
          </a:p>
          <a:p>
            <a:pPr marL="285750" indent="-285750" algn="just">
              <a:buFont typeface="Arial" panose="020B0604020202020204" pitchFamily="34" charset="0"/>
              <a:buChar char="•"/>
            </a:pPr>
            <a:r>
              <a:rPr lang="en-GB" sz="1400" dirty="0">
                <a:solidFill>
                  <a:schemeClr val="bg1"/>
                </a:solidFill>
              </a:rPr>
              <a:t>Training that all departmental postgraduate students are required to attend (e.g. Health and Safety courses). RTSG cannot be used to fund these courses where non-UKRI students are not expected to pay. </a:t>
            </a:r>
          </a:p>
          <a:p>
            <a:pPr marL="285750" indent="-285750" algn="just">
              <a:buFont typeface="Arial" panose="020B0604020202020204" pitchFamily="34" charset="0"/>
              <a:buChar char="•"/>
            </a:pPr>
            <a:r>
              <a:rPr lang="en-GB" sz="1400" dirty="0">
                <a:solidFill>
                  <a:schemeClr val="bg1"/>
                </a:solidFill>
              </a:rPr>
              <a:t>Stationery for home use where these would be available for use on university premises</a:t>
            </a:r>
          </a:p>
          <a:p>
            <a:pPr marL="285750" indent="-285750" algn="just">
              <a:buFont typeface="Arial" panose="020B0604020202020204" pitchFamily="34" charset="0"/>
              <a:buChar char="•"/>
            </a:pPr>
            <a:r>
              <a:rPr lang="en-GB" sz="1400" dirty="0">
                <a:solidFill>
                  <a:schemeClr val="bg1"/>
                </a:solidFill>
              </a:rPr>
              <a:t>Purchase of books or journals available through libraries</a:t>
            </a:r>
          </a:p>
          <a:p>
            <a:pPr marL="285750" indent="-285750" algn="just">
              <a:buFont typeface="Arial" panose="020B0604020202020204" pitchFamily="34" charset="0"/>
              <a:buChar char="•"/>
            </a:pPr>
            <a:r>
              <a:rPr lang="en-GB" sz="1400" dirty="0">
                <a:solidFill>
                  <a:schemeClr val="bg1"/>
                </a:solidFill>
              </a:rPr>
              <a:t>Thesis binding costs</a:t>
            </a:r>
          </a:p>
          <a:p>
            <a:pPr marL="285750" indent="-285750" algn="just">
              <a:buFont typeface="Arial" panose="020B0604020202020204" pitchFamily="34" charset="0"/>
              <a:buChar char="•"/>
            </a:pPr>
            <a:r>
              <a:rPr lang="en-GB" sz="1400" dirty="0">
                <a:solidFill>
                  <a:schemeClr val="bg1"/>
                </a:solidFill>
              </a:rPr>
              <a:t>Anything that takes place after the funding end date e.g. courses, conferences or publication costs</a:t>
            </a:r>
          </a:p>
        </p:txBody>
      </p:sp>
    </p:spTree>
    <p:extLst>
      <p:ext uri="{BB962C8B-B14F-4D97-AF65-F5344CB8AC3E}">
        <p14:creationId xmlns:p14="http://schemas.microsoft.com/office/powerpoint/2010/main" val="105498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C0885B9-275E-01A2-94D8-F9609244A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0EF15-74DD-C0BC-63BD-4C5C22B02A8A}"/>
              </a:ext>
            </a:extLst>
          </p:cNvPr>
          <p:cNvSpPr>
            <a:spLocks noGrp="1"/>
          </p:cNvSpPr>
          <p:nvPr>
            <p:ph type="title"/>
          </p:nvPr>
        </p:nvSpPr>
        <p:spPr>
          <a:xfrm>
            <a:off x="838200" y="365126"/>
            <a:ext cx="10515600" cy="681160"/>
          </a:xfrm>
        </p:spPr>
        <p:txBody>
          <a:bodyPr>
            <a:normAutofit fontScale="90000"/>
          </a:bodyPr>
          <a:lstStyle/>
          <a:p>
            <a:r>
              <a:rPr lang="en-GB" b="1" dirty="0"/>
              <a:t>Governance &amp; Management</a:t>
            </a:r>
          </a:p>
        </p:txBody>
      </p:sp>
      <p:sp>
        <p:nvSpPr>
          <p:cNvPr id="12" name="AutoShape 2" descr="GW4 Logo (RGB) - GW4">
            <a:extLst>
              <a:ext uri="{FF2B5EF4-FFF2-40B4-BE49-F238E27FC236}">
                <a16:creationId xmlns:a16="http://schemas.microsoft.com/office/drawing/2014/main" id="{80623397-F322-F3F2-3898-947F3E132EB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B31CD249-D05D-F926-C469-52D657498117}"/>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6" name="Title 4">
            <a:extLst>
              <a:ext uri="{FF2B5EF4-FFF2-40B4-BE49-F238E27FC236}">
                <a16:creationId xmlns:a16="http://schemas.microsoft.com/office/drawing/2014/main" id="{6490FC02-A8FA-1E10-E77C-28CA01A7834A}"/>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What other funding is available?</a:t>
            </a:r>
          </a:p>
        </p:txBody>
      </p:sp>
      <p:sp>
        <p:nvSpPr>
          <p:cNvPr id="13" name="Text Placeholder 2">
            <a:extLst>
              <a:ext uri="{FF2B5EF4-FFF2-40B4-BE49-F238E27FC236}">
                <a16:creationId xmlns:a16="http://schemas.microsoft.com/office/drawing/2014/main" id="{A395BBFE-9D95-7F20-A3F3-9A69906E4C1F}"/>
              </a:ext>
            </a:extLst>
          </p:cNvPr>
          <p:cNvSpPr txBox="1">
            <a:spLocks/>
          </p:cNvSpPr>
          <p:nvPr/>
        </p:nvSpPr>
        <p:spPr>
          <a:xfrm>
            <a:off x="7548752" y="6723109"/>
            <a:ext cx="3934692" cy="25029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sz="1800" dirty="0">
              <a:solidFill>
                <a:schemeClr val="tx1"/>
              </a:solidFill>
              <a:latin typeface="Franklin Gothic Book" panose="020B0503020102020204" pitchFamily="34" charset="0"/>
            </a:endParaRPr>
          </a:p>
        </p:txBody>
      </p:sp>
      <p:sp>
        <p:nvSpPr>
          <p:cNvPr id="15" name="Rectangle 14">
            <a:extLst>
              <a:ext uri="{FF2B5EF4-FFF2-40B4-BE49-F238E27FC236}">
                <a16:creationId xmlns:a16="http://schemas.microsoft.com/office/drawing/2014/main" id="{9AD8689E-955F-65A8-031B-6D99AD80C566}"/>
              </a:ext>
            </a:extLst>
          </p:cNvPr>
          <p:cNvSpPr/>
          <p:nvPr/>
        </p:nvSpPr>
        <p:spPr>
          <a:xfrm>
            <a:off x="708556" y="1777309"/>
            <a:ext cx="3291944" cy="51158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6F7987D4-E6E2-1A46-69BB-955107E5B65C}"/>
              </a:ext>
            </a:extLst>
          </p:cNvPr>
          <p:cNvSpPr/>
          <p:nvPr/>
        </p:nvSpPr>
        <p:spPr>
          <a:xfrm>
            <a:off x="4627054" y="1777309"/>
            <a:ext cx="3291944" cy="51158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5A882E76-E622-DEC3-057B-861275EFFD22}"/>
              </a:ext>
            </a:extLst>
          </p:cNvPr>
          <p:cNvSpPr txBox="1"/>
          <p:nvPr/>
        </p:nvSpPr>
        <p:spPr>
          <a:xfrm>
            <a:off x="4756697" y="1948043"/>
            <a:ext cx="2998509" cy="3385479"/>
          </a:xfrm>
          <a:prstGeom prst="rect">
            <a:avLst/>
          </a:prstGeom>
          <a:noFill/>
        </p:spPr>
        <p:txBody>
          <a:bodyPr wrap="square" rtlCol="0">
            <a:spAutoFit/>
          </a:bodyPr>
          <a:lstStyle/>
          <a:p>
            <a:pPr algn="ctr"/>
            <a:r>
              <a:rPr lang="en-GB" b="1" dirty="0">
                <a:solidFill>
                  <a:schemeClr val="bg1"/>
                </a:solidFill>
              </a:rPr>
              <a:t>Flexible Funding Supplement</a:t>
            </a:r>
            <a:endParaRPr lang="en-GB" sz="600" dirty="0">
              <a:solidFill>
                <a:schemeClr val="tx2"/>
              </a:solidFill>
            </a:endParaRPr>
          </a:p>
          <a:p>
            <a:pPr marL="171450" lvl="1" indent="-171450" algn="l" defTabSz="844550">
              <a:lnSpc>
                <a:spcPct val="90000"/>
              </a:lnSpc>
              <a:spcBef>
                <a:spcPct val="0"/>
              </a:spcBef>
              <a:spcAft>
                <a:spcPct val="15000"/>
              </a:spcAft>
              <a:buChar char="••"/>
            </a:pPr>
            <a:endParaRPr lang="en-US" sz="1400" dirty="0">
              <a:solidFill>
                <a:schemeClr val="bg1"/>
              </a:solidFill>
            </a:endParaRPr>
          </a:p>
          <a:p>
            <a:pPr marL="171450" lvl="1" indent="-171450" algn="just" defTabSz="844550">
              <a:lnSpc>
                <a:spcPct val="90000"/>
              </a:lnSpc>
              <a:spcBef>
                <a:spcPct val="0"/>
              </a:spcBef>
              <a:spcAft>
                <a:spcPct val="15000"/>
              </a:spcAft>
              <a:buChar char="••"/>
            </a:pPr>
            <a:r>
              <a:rPr lang="en-US" sz="1600" dirty="0">
                <a:solidFill>
                  <a:schemeClr val="bg1"/>
                </a:solidFill>
              </a:rPr>
              <a:t>Biannual competitive call to all MRC-funded students. Supports high-cost training and costs associated with Broadening Horizons placement. </a:t>
            </a:r>
          </a:p>
          <a:p>
            <a:pPr marL="171450" lvl="1" indent="-171450" algn="just" defTabSz="844550">
              <a:lnSpc>
                <a:spcPct val="90000"/>
              </a:lnSpc>
              <a:spcBef>
                <a:spcPct val="0"/>
              </a:spcBef>
              <a:spcAft>
                <a:spcPct val="15000"/>
              </a:spcAft>
              <a:buChar char="••"/>
            </a:pPr>
            <a:r>
              <a:rPr lang="en-US" sz="1600" dirty="0">
                <a:solidFill>
                  <a:schemeClr val="accent5">
                    <a:lumMod val="40000"/>
                    <a:lumOff val="60000"/>
                  </a:schemeClr>
                </a:solidFill>
              </a:rPr>
              <a:t>Does not fund on-going or incidental consumable costs</a:t>
            </a:r>
          </a:p>
          <a:p>
            <a:pPr marL="171450" lvl="1" indent="-171450" algn="just" defTabSz="844550">
              <a:lnSpc>
                <a:spcPct val="90000"/>
              </a:lnSpc>
              <a:spcBef>
                <a:spcPct val="0"/>
              </a:spcBef>
              <a:spcAft>
                <a:spcPct val="15000"/>
              </a:spcAft>
              <a:buChar char="••"/>
            </a:pPr>
            <a:r>
              <a:rPr lang="en-US" sz="1600" dirty="0">
                <a:solidFill>
                  <a:schemeClr val="bg1"/>
                </a:solidFill>
              </a:rPr>
              <a:t>Funds are limited to £5,000 per student during the lifetime of the studentship.  </a:t>
            </a:r>
          </a:p>
        </p:txBody>
      </p:sp>
      <p:sp>
        <p:nvSpPr>
          <p:cNvPr id="11" name="Rectangle 10">
            <a:extLst>
              <a:ext uri="{FF2B5EF4-FFF2-40B4-BE49-F238E27FC236}">
                <a16:creationId xmlns:a16="http://schemas.microsoft.com/office/drawing/2014/main" id="{1BD92CA5-7295-D164-5C67-079358F8C44D}"/>
              </a:ext>
            </a:extLst>
          </p:cNvPr>
          <p:cNvSpPr/>
          <p:nvPr/>
        </p:nvSpPr>
        <p:spPr>
          <a:xfrm>
            <a:off x="8545551" y="1777309"/>
            <a:ext cx="3291944" cy="51158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98ADF40-E6BE-E5AB-2AC1-7EC5D2F9A16A}"/>
              </a:ext>
            </a:extLst>
          </p:cNvPr>
          <p:cNvSpPr txBox="1"/>
          <p:nvPr/>
        </p:nvSpPr>
        <p:spPr>
          <a:xfrm>
            <a:off x="8675194" y="1948043"/>
            <a:ext cx="2998509" cy="4271810"/>
          </a:xfrm>
          <a:prstGeom prst="rect">
            <a:avLst/>
          </a:prstGeom>
          <a:noFill/>
        </p:spPr>
        <p:txBody>
          <a:bodyPr wrap="square" rtlCol="0">
            <a:spAutoFit/>
          </a:bodyPr>
          <a:lstStyle/>
          <a:p>
            <a:pPr algn="ctr"/>
            <a:r>
              <a:rPr lang="en-GB" b="1" dirty="0">
                <a:solidFill>
                  <a:schemeClr val="bg1"/>
                </a:solidFill>
              </a:rPr>
              <a:t>Transition to post-doc Funding</a:t>
            </a:r>
            <a:endParaRPr lang="en-GB" sz="600" dirty="0">
              <a:solidFill>
                <a:schemeClr val="tx2"/>
              </a:solidFill>
            </a:endParaRPr>
          </a:p>
          <a:p>
            <a:pPr marL="171450" lvl="1" indent="-171450" algn="just" defTabSz="844550">
              <a:lnSpc>
                <a:spcPct val="90000"/>
              </a:lnSpc>
              <a:spcBef>
                <a:spcPct val="0"/>
              </a:spcBef>
              <a:spcAft>
                <a:spcPct val="15000"/>
              </a:spcAft>
              <a:buChar char="••"/>
            </a:pPr>
            <a:endParaRPr lang="en-US" sz="1400" dirty="0">
              <a:solidFill>
                <a:schemeClr val="bg1"/>
              </a:solidFill>
            </a:endParaRPr>
          </a:p>
          <a:p>
            <a:pPr marL="171450" lvl="1" indent="-171450" algn="just" defTabSz="844550">
              <a:lnSpc>
                <a:spcPct val="90000"/>
              </a:lnSpc>
              <a:spcBef>
                <a:spcPct val="0"/>
              </a:spcBef>
              <a:spcAft>
                <a:spcPct val="15000"/>
              </a:spcAft>
              <a:buChar char="••"/>
            </a:pPr>
            <a:r>
              <a:rPr lang="en-US" sz="1600" dirty="0">
                <a:solidFill>
                  <a:schemeClr val="bg1"/>
                </a:solidFill>
              </a:rPr>
              <a:t>Applications are accepted to the Flexible Funding Supplement to cover transition to post-doc opportunities of up to three months following thesis submission for </a:t>
            </a:r>
            <a:r>
              <a:rPr lang="en-US" sz="1600" dirty="0">
                <a:solidFill>
                  <a:schemeClr val="accent5">
                    <a:lumMod val="40000"/>
                    <a:lumOff val="60000"/>
                  </a:schemeClr>
                </a:solidFill>
              </a:rPr>
              <a:t>outstanding</a:t>
            </a:r>
            <a:r>
              <a:rPr lang="en-US" sz="1600" dirty="0">
                <a:solidFill>
                  <a:schemeClr val="bg1"/>
                </a:solidFill>
              </a:rPr>
              <a:t> students</a:t>
            </a:r>
          </a:p>
          <a:p>
            <a:pPr marL="171450" lvl="1" indent="-171450" algn="just" defTabSz="844550">
              <a:lnSpc>
                <a:spcPct val="90000"/>
              </a:lnSpc>
              <a:spcBef>
                <a:spcPct val="0"/>
              </a:spcBef>
              <a:spcAft>
                <a:spcPct val="15000"/>
              </a:spcAft>
              <a:buChar char="••"/>
            </a:pPr>
            <a:r>
              <a:rPr lang="en-US" sz="1600" dirty="0">
                <a:solidFill>
                  <a:schemeClr val="bg1"/>
                </a:solidFill>
              </a:rPr>
              <a:t>Should be used to support costs to support students with their career, e.g. fellowship applications, publications, training</a:t>
            </a:r>
          </a:p>
          <a:p>
            <a:pPr marL="171450" lvl="1" indent="-171450" algn="just" defTabSz="844550">
              <a:lnSpc>
                <a:spcPct val="90000"/>
              </a:lnSpc>
              <a:spcBef>
                <a:spcPct val="0"/>
              </a:spcBef>
              <a:spcAft>
                <a:spcPct val="15000"/>
              </a:spcAft>
              <a:buChar char="••"/>
            </a:pPr>
            <a:r>
              <a:rPr lang="en-US" sz="1600" dirty="0">
                <a:solidFill>
                  <a:schemeClr val="bg1"/>
                </a:solidFill>
              </a:rPr>
              <a:t>Cannot cover direct continuation of PhD work</a:t>
            </a:r>
          </a:p>
        </p:txBody>
      </p:sp>
      <p:sp>
        <p:nvSpPr>
          <p:cNvPr id="4" name="TextBox 3">
            <a:extLst>
              <a:ext uri="{FF2B5EF4-FFF2-40B4-BE49-F238E27FC236}">
                <a16:creationId xmlns:a16="http://schemas.microsoft.com/office/drawing/2014/main" id="{E63EDD8E-087A-FFF3-0E32-829548C82434}"/>
              </a:ext>
            </a:extLst>
          </p:cNvPr>
          <p:cNvSpPr txBox="1"/>
          <p:nvPr/>
        </p:nvSpPr>
        <p:spPr>
          <a:xfrm>
            <a:off x="708556" y="2022805"/>
            <a:ext cx="3128153" cy="4844275"/>
          </a:xfrm>
          <a:prstGeom prst="rect">
            <a:avLst/>
          </a:prstGeom>
          <a:noFill/>
        </p:spPr>
        <p:txBody>
          <a:bodyPr wrap="square" rtlCol="0">
            <a:spAutoFit/>
          </a:bodyPr>
          <a:lstStyle/>
          <a:p>
            <a:pPr algn="ctr"/>
            <a:r>
              <a:rPr lang="en-GB" b="1" dirty="0">
                <a:solidFill>
                  <a:schemeClr val="bg1"/>
                </a:solidFill>
              </a:rPr>
              <a:t>High-Cost Training Grant </a:t>
            </a:r>
          </a:p>
          <a:p>
            <a:pPr marL="171450" lvl="1" indent="-171450" algn="l" defTabSz="844550">
              <a:lnSpc>
                <a:spcPct val="90000"/>
              </a:lnSpc>
              <a:spcBef>
                <a:spcPct val="0"/>
              </a:spcBef>
              <a:spcAft>
                <a:spcPct val="15000"/>
              </a:spcAft>
              <a:buChar char="••"/>
            </a:pPr>
            <a:endParaRPr lang="en-US" sz="1400" dirty="0">
              <a:solidFill>
                <a:schemeClr val="bg1"/>
              </a:solidFill>
            </a:endParaRPr>
          </a:p>
          <a:p>
            <a:pPr marL="171450" lvl="1" indent="-171450" algn="just" defTabSz="844550">
              <a:lnSpc>
                <a:spcPct val="90000"/>
              </a:lnSpc>
              <a:spcBef>
                <a:spcPct val="0"/>
              </a:spcBef>
              <a:spcAft>
                <a:spcPct val="15000"/>
              </a:spcAft>
              <a:buChar char="••"/>
            </a:pPr>
            <a:r>
              <a:rPr lang="en-US" sz="1600" dirty="0">
                <a:solidFill>
                  <a:schemeClr val="accent5">
                    <a:lumMod val="40000"/>
                    <a:lumOff val="60000"/>
                  </a:schemeClr>
                </a:solidFill>
              </a:rPr>
              <a:t>One-off grant </a:t>
            </a:r>
            <a:r>
              <a:rPr lang="en-US" sz="1600" dirty="0">
                <a:solidFill>
                  <a:schemeClr val="bg1"/>
                </a:solidFill>
              </a:rPr>
              <a:t>of up to £10,000 for high-cost elements associated with the project, which may include training and licensing.</a:t>
            </a:r>
          </a:p>
          <a:p>
            <a:pPr marL="171450" lvl="1" indent="-171450" algn="just" defTabSz="844550">
              <a:lnSpc>
                <a:spcPct val="90000"/>
              </a:lnSpc>
              <a:spcBef>
                <a:spcPct val="0"/>
              </a:spcBef>
              <a:spcAft>
                <a:spcPct val="15000"/>
              </a:spcAft>
              <a:buChar char="••"/>
            </a:pPr>
            <a:r>
              <a:rPr lang="en-US" sz="1600" dirty="0">
                <a:solidFill>
                  <a:schemeClr val="accent5">
                    <a:lumMod val="40000"/>
                    <a:lumOff val="60000"/>
                  </a:schemeClr>
                </a:solidFill>
              </a:rPr>
              <a:t>Must be indicated in your initial project application </a:t>
            </a:r>
            <a:r>
              <a:rPr lang="en-US" sz="1600" dirty="0">
                <a:solidFill>
                  <a:schemeClr val="bg1"/>
                </a:solidFill>
              </a:rPr>
              <a:t>along with costings as this cannot be requested later. </a:t>
            </a:r>
          </a:p>
          <a:p>
            <a:pPr marL="171450" lvl="1" indent="-171450" algn="just" defTabSz="844550">
              <a:lnSpc>
                <a:spcPct val="90000"/>
              </a:lnSpc>
              <a:spcBef>
                <a:spcPct val="0"/>
              </a:spcBef>
              <a:spcAft>
                <a:spcPct val="15000"/>
              </a:spcAft>
              <a:buChar char="••"/>
            </a:pPr>
            <a:r>
              <a:rPr lang="en-US" sz="1600" dirty="0">
                <a:solidFill>
                  <a:schemeClr val="bg1"/>
                </a:solidFill>
              </a:rPr>
              <a:t>Is limited to: </a:t>
            </a:r>
          </a:p>
          <a:p>
            <a:pPr marL="628650" lvl="2" indent="-171450" algn="just" defTabSz="844550">
              <a:lnSpc>
                <a:spcPct val="90000"/>
              </a:lnSpc>
              <a:spcBef>
                <a:spcPct val="0"/>
              </a:spcBef>
              <a:spcAft>
                <a:spcPct val="15000"/>
              </a:spcAft>
              <a:buChar char="••"/>
            </a:pPr>
            <a:r>
              <a:rPr lang="en-US" sz="1600" dirty="0">
                <a:solidFill>
                  <a:schemeClr val="bg1"/>
                </a:solidFill>
              </a:rPr>
              <a:t>In vivo biology</a:t>
            </a:r>
          </a:p>
          <a:p>
            <a:pPr marL="628650" lvl="2" indent="-171450" algn="just" defTabSz="844550">
              <a:lnSpc>
                <a:spcPct val="90000"/>
              </a:lnSpc>
              <a:spcBef>
                <a:spcPct val="0"/>
              </a:spcBef>
              <a:spcAft>
                <a:spcPct val="15000"/>
              </a:spcAft>
              <a:buChar char="••"/>
            </a:pPr>
            <a:r>
              <a:rPr lang="en-US" sz="1600" dirty="0">
                <a:solidFill>
                  <a:schemeClr val="bg1"/>
                </a:solidFill>
              </a:rPr>
              <a:t>Brain and other organ scans </a:t>
            </a:r>
          </a:p>
          <a:p>
            <a:pPr marL="628650" lvl="2" indent="-171450" algn="just" defTabSz="844550">
              <a:lnSpc>
                <a:spcPct val="90000"/>
              </a:lnSpc>
              <a:spcBef>
                <a:spcPct val="0"/>
              </a:spcBef>
              <a:spcAft>
                <a:spcPct val="15000"/>
              </a:spcAft>
              <a:buChar char="••"/>
            </a:pPr>
            <a:r>
              <a:rPr lang="en-US" sz="1600" dirty="0">
                <a:solidFill>
                  <a:schemeClr val="bg1"/>
                </a:solidFill>
              </a:rPr>
              <a:t>High performance computing access</a:t>
            </a:r>
          </a:p>
          <a:p>
            <a:pPr marL="628650" lvl="2" indent="-171450" algn="just" defTabSz="844550">
              <a:lnSpc>
                <a:spcPct val="90000"/>
              </a:lnSpc>
              <a:spcBef>
                <a:spcPct val="0"/>
              </a:spcBef>
              <a:spcAft>
                <a:spcPct val="15000"/>
              </a:spcAft>
              <a:buChar char="••"/>
            </a:pPr>
            <a:r>
              <a:rPr lang="en-US" sz="1600" dirty="0">
                <a:solidFill>
                  <a:schemeClr val="bg1"/>
                </a:solidFill>
              </a:rPr>
              <a:t>Large data set storage</a:t>
            </a:r>
          </a:p>
          <a:p>
            <a:pPr marL="628650" lvl="2" indent="-171450" algn="just" defTabSz="844550">
              <a:lnSpc>
                <a:spcPct val="90000"/>
              </a:lnSpc>
              <a:spcBef>
                <a:spcPct val="0"/>
              </a:spcBef>
              <a:spcAft>
                <a:spcPct val="15000"/>
              </a:spcAft>
              <a:buChar char="••"/>
            </a:pPr>
            <a:r>
              <a:rPr lang="en-US" sz="1600" dirty="0">
                <a:solidFill>
                  <a:schemeClr val="bg1"/>
                </a:solidFill>
              </a:rPr>
              <a:t>Database access such as ALSPAC or SAIL</a:t>
            </a:r>
            <a:endParaRPr lang="en-US" sz="1400" dirty="0">
              <a:solidFill>
                <a:schemeClr val="bg1"/>
              </a:solidFill>
            </a:endParaRPr>
          </a:p>
        </p:txBody>
      </p:sp>
    </p:spTree>
    <p:extLst>
      <p:ext uri="{BB962C8B-B14F-4D97-AF65-F5344CB8AC3E}">
        <p14:creationId xmlns:p14="http://schemas.microsoft.com/office/powerpoint/2010/main" val="342696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160"/>
          </a:xfrm>
        </p:spPr>
        <p:txBody>
          <a:bodyPr>
            <a:normAutofit fontScale="90000"/>
          </a:bodyPr>
          <a:lstStyle/>
          <a:p>
            <a:r>
              <a:rPr lang="en-GB" b="1" dirty="0"/>
              <a:t>Governance &amp; Management</a:t>
            </a:r>
          </a:p>
        </p:txBody>
      </p:sp>
      <p:sp>
        <p:nvSpPr>
          <p:cNvPr id="12" name="AutoShape 2" descr="GW4 Logo (RGB) - GW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959F560D-B68E-CEEA-CB9B-905BE994E261}"/>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6" name="Title 4">
            <a:extLst>
              <a:ext uri="{FF2B5EF4-FFF2-40B4-BE49-F238E27FC236}">
                <a16:creationId xmlns:a16="http://schemas.microsoft.com/office/drawing/2014/main" id="{5C6BBFBF-3130-20BA-BD7B-11596E1A9057}"/>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Recruitment Process</a:t>
            </a:r>
          </a:p>
        </p:txBody>
      </p:sp>
      <p:sp>
        <p:nvSpPr>
          <p:cNvPr id="13" name="Text Placeholder 2">
            <a:extLst>
              <a:ext uri="{FF2B5EF4-FFF2-40B4-BE49-F238E27FC236}">
                <a16:creationId xmlns:a16="http://schemas.microsoft.com/office/drawing/2014/main" id="{29557470-AC73-1ED6-A579-34BFD8CCB3F0}"/>
              </a:ext>
            </a:extLst>
          </p:cNvPr>
          <p:cNvSpPr txBox="1">
            <a:spLocks/>
          </p:cNvSpPr>
          <p:nvPr/>
        </p:nvSpPr>
        <p:spPr>
          <a:xfrm>
            <a:off x="7548752" y="6723109"/>
            <a:ext cx="3934692" cy="25029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sz="1800" dirty="0">
              <a:solidFill>
                <a:schemeClr val="tx1"/>
              </a:solidFill>
              <a:latin typeface="Franklin Gothic Book" panose="020B0503020102020204" pitchFamily="34" charset="0"/>
            </a:endParaRPr>
          </a:p>
        </p:txBody>
      </p:sp>
      <p:graphicFrame>
        <p:nvGraphicFramePr>
          <p:cNvPr id="14" name="Content Placeholder 3"/>
          <p:cNvGraphicFramePr>
            <a:graphicFrameLocks noGrp="1"/>
          </p:cNvGraphicFramePr>
          <p:nvPr>
            <p:ph idx="1"/>
            <p:extLst>
              <p:ext uri="{D42A27DB-BD31-4B8C-83A1-F6EECF244321}">
                <p14:modId xmlns:p14="http://schemas.microsoft.com/office/powerpoint/2010/main" val="90016069"/>
              </p:ext>
            </p:extLst>
          </p:nvPr>
        </p:nvGraphicFramePr>
        <p:xfrm>
          <a:off x="915971" y="2032714"/>
          <a:ext cx="10058400" cy="4307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126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160"/>
          </a:xfrm>
        </p:spPr>
        <p:txBody>
          <a:bodyPr>
            <a:normAutofit fontScale="90000"/>
          </a:bodyPr>
          <a:lstStyle/>
          <a:p>
            <a:r>
              <a:rPr lang="en-GB" b="1" dirty="0"/>
              <a:t>Governance &amp; Management</a:t>
            </a:r>
          </a:p>
        </p:txBody>
      </p:sp>
      <p:sp>
        <p:nvSpPr>
          <p:cNvPr id="12" name="AutoShape 2" descr="GW4 Logo (RGB) - GW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959F560D-B68E-CEEA-CB9B-905BE994E261}"/>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6" name="Title 4">
            <a:extLst>
              <a:ext uri="{FF2B5EF4-FFF2-40B4-BE49-F238E27FC236}">
                <a16:creationId xmlns:a16="http://schemas.microsoft.com/office/drawing/2014/main" id="{5C6BBFBF-3130-20BA-BD7B-11596E1A9057}"/>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Key Dates</a:t>
            </a:r>
          </a:p>
        </p:txBody>
      </p:sp>
      <p:sp>
        <p:nvSpPr>
          <p:cNvPr id="13" name="Text Placeholder 2">
            <a:extLst>
              <a:ext uri="{FF2B5EF4-FFF2-40B4-BE49-F238E27FC236}">
                <a16:creationId xmlns:a16="http://schemas.microsoft.com/office/drawing/2014/main" id="{29557470-AC73-1ED6-A579-34BFD8CCB3F0}"/>
              </a:ext>
            </a:extLst>
          </p:cNvPr>
          <p:cNvSpPr txBox="1">
            <a:spLocks/>
          </p:cNvSpPr>
          <p:nvPr/>
        </p:nvSpPr>
        <p:spPr>
          <a:xfrm>
            <a:off x="7548752" y="6723109"/>
            <a:ext cx="3934692" cy="25029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sz="1800" dirty="0">
              <a:solidFill>
                <a:schemeClr val="tx1"/>
              </a:solidFill>
              <a:latin typeface="Franklin Gothic Book" panose="020B0503020102020204" pitchFamily="34" charset="0"/>
            </a:endParaRPr>
          </a:p>
        </p:txBody>
      </p:sp>
      <p:graphicFrame>
        <p:nvGraphicFramePr>
          <p:cNvPr id="8" name="Content Placeholder 8">
            <a:extLst>
              <a:ext uri="{FF2B5EF4-FFF2-40B4-BE49-F238E27FC236}">
                <a16:creationId xmlns:a16="http://schemas.microsoft.com/office/drawing/2014/main" id="{C4202B16-1757-558C-E925-3B72077F42AC}"/>
              </a:ext>
            </a:extLst>
          </p:cNvPr>
          <p:cNvGraphicFramePr>
            <a:graphicFrameLocks/>
          </p:cNvGraphicFramePr>
          <p:nvPr>
            <p:extLst>
              <p:ext uri="{D42A27DB-BD31-4B8C-83A1-F6EECF244321}">
                <p14:modId xmlns:p14="http://schemas.microsoft.com/office/powerpoint/2010/main" val="602167762"/>
              </p:ext>
            </p:extLst>
          </p:nvPr>
        </p:nvGraphicFramePr>
        <p:xfrm>
          <a:off x="706871" y="2601221"/>
          <a:ext cx="5157787" cy="2316480"/>
        </p:xfrm>
        <a:graphic>
          <a:graphicData uri="http://schemas.openxmlformats.org/drawingml/2006/table">
            <a:tbl>
              <a:tblPr bandRow="1">
                <a:tableStyleId>{3B4B98B0-60AC-42C2-AFA5-B58CD77FA1E5}</a:tableStyleId>
              </a:tblPr>
              <a:tblGrid>
                <a:gridCol w="1375032">
                  <a:extLst>
                    <a:ext uri="{9D8B030D-6E8A-4147-A177-3AD203B41FA5}">
                      <a16:colId xmlns:a16="http://schemas.microsoft.com/office/drawing/2014/main" val="995530467"/>
                    </a:ext>
                  </a:extLst>
                </a:gridCol>
                <a:gridCol w="3782755">
                  <a:extLst>
                    <a:ext uri="{9D8B030D-6E8A-4147-A177-3AD203B41FA5}">
                      <a16:colId xmlns:a16="http://schemas.microsoft.com/office/drawing/2014/main" val="2739044622"/>
                    </a:ext>
                  </a:extLst>
                </a:gridCol>
              </a:tblGrid>
              <a:tr h="370840">
                <a:tc>
                  <a:txBody>
                    <a:bodyPr/>
                    <a:lstStyle/>
                    <a:p>
                      <a:r>
                        <a:rPr lang="en-GB" sz="1600" b="1" baseline="0" dirty="0">
                          <a:latin typeface="Franklin Gothic Book" panose="020B0503020102020204" pitchFamily="34" charset="0"/>
                        </a:rPr>
                        <a:t>4th June 2025</a:t>
                      </a:r>
                      <a:endParaRPr lang="en-GB" sz="1600" b="1" dirty="0">
                        <a:latin typeface="Franklin Gothic Book" panose="020B0503020102020204" pitchFamily="34" charset="0"/>
                      </a:endParaRPr>
                    </a:p>
                  </a:txBody>
                  <a:tcPr marL="95496" marR="95496"/>
                </a:tc>
                <a:tc>
                  <a:txBody>
                    <a:bodyPr/>
                    <a:lstStyle/>
                    <a:p>
                      <a:r>
                        <a:rPr lang="en-GB" sz="1600" dirty="0">
                          <a:latin typeface="Franklin Gothic Book" panose="020B0503020102020204" pitchFamily="34" charset="0"/>
                        </a:rPr>
                        <a:t>Supervisor project proposal online</a:t>
                      </a:r>
                      <a:r>
                        <a:rPr lang="en-GB" sz="1600" baseline="0" dirty="0">
                          <a:latin typeface="Franklin Gothic Book" panose="020B0503020102020204" pitchFamily="34" charset="0"/>
                        </a:rPr>
                        <a:t> form opens for applications</a:t>
                      </a:r>
                      <a:endParaRPr lang="en-GB" sz="1600" dirty="0">
                        <a:latin typeface="Franklin Gothic Book" panose="020B0503020102020204" pitchFamily="34" charset="0"/>
                      </a:endParaRPr>
                    </a:p>
                  </a:txBody>
                  <a:tcPr marL="95496" marR="95496"/>
                </a:tc>
                <a:extLst>
                  <a:ext uri="{0D108BD9-81ED-4DB2-BD59-A6C34878D82A}">
                    <a16:rowId xmlns:a16="http://schemas.microsoft.com/office/drawing/2014/main" val="563159557"/>
                  </a:ext>
                </a:extLst>
              </a:tr>
              <a:tr h="370840">
                <a:tc>
                  <a:txBody>
                    <a:bodyPr/>
                    <a:lstStyle/>
                    <a:p>
                      <a:r>
                        <a:rPr lang="en-GB" sz="1600" b="1" dirty="0">
                          <a:solidFill>
                            <a:srgbClr val="FF0000"/>
                          </a:solidFill>
                          <a:latin typeface="Franklin Gothic Book" panose="020B0503020102020204" pitchFamily="34" charset="0"/>
                        </a:rPr>
                        <a:t>11th July 2025</a:t>
                      </a:r>
                    </a:p>
                  </a:txBody>
                  <a:tcPr marL="95496" marR="95496"/>
                </a:tc>
                <a:tc>
                  <a:txBody>
                    <a:bodyPr/>
                    <a:lstStyle/>
                    <a:p>
                      <a:r>
                        <a:rPr lang="en-GB" sz="1600" dirty="0">
                          <a:latin typeface="Franklin Gothic Book" panose="020B0503020102020204" pitchFamily="34" charset="0"/>
                        </a:rPr>
                        <a:t>Project proposal submission deadline (5pm)</a:t>
                      </a:r>
                    </a:p>
                  </a:txBody>
                  <a:tcPr marL="95496" marR="95496"/>
                </a:tc>
                <a:extLst>
                  <a:ext uri="{0D108BD9-81ED-4DB2-BD59-A6C34878D82A}">
                    <a16:rowId xmlns:a16="http://schemas.microsoft.com/office/drawing/2014/main" val="3877520388"/>
                  </a:ext>
                </a:extLst>
              </a:tr>
              <a:tr h="370840">
                <a:tc>
                  <a:txBody>
                    <a:bodyPr/>
                    <a:lstStyle/>
                    <a:p>
                      <a:r>
                        <a:rPr lang="en-GB" sz="1600" b="1" dirty="0">
                          <a:latin typeface="Franklin Gothic Book" panose="020B0503020102020204" pitchFamily="34" charset="0"/>
                        </a:rPr>
                        <a:t>20th August 2025</a:t>
                      </a:r>
                    </a:p>
                  </a:txBody>
                  <a:tcPr marL="95496" marR="95496"/>
                </a:tc>
                <a:tc>
                  <a:txBody>
                    <a:bodyPr/>
                    <a:lstStyle/>
                    <a:p>
                      <a:r>
                        <a:rPr lang="en-GB" sz="1600" dirty="0">
                          <a:latin typeface="Franklin Gothic Book" panose="020B0503020102020204" pitchFamily="34" charset="0"/>
                        </a:rPr>
                        <a:t>Project selection</a:t>
                      </a:r>
                      <a:r>
                        <a:rPr lang="en-GB" sz="1600" baseline="0" dirty="0">
                          <a:latin typeface="Franklin Gothic Book" panose="020B0503020102020204" pitchFamily="34" charset="0"/>
                        </a:rPr>
                        <a:t> panel</a:t>
                      </a:r>
                      <a:endParaRPr lang="en-GB" sz="1600" dirty="0">
                        <a:latin typeface="Franklin Gothic Book" panose="020B0503020102020204" pitchFamily="34" charset="0"/>
                      </a:endParaRPr>
                    </a:p>
                  </a:txBody>
                  <a:tcPr marL="95496" marR="95496"/>
                </a:tc>
                <a:extLst>
                  <a:ext uri="{0D108BD9-81ED-4DB2-BD59-A6C34878D82A}">
                    <a16:rowId xmlns:a16="http://schemas.microsoft.com/office/drawing/2014/main" val="1065084733"/>
                  </a:ext>
                </a:extLst>
              </a:tr>
              <a:tr h="370840">
                <a:tc>
                  <a:txBody>
                    <a:bodyPr/>
                    <a:lstStyle/>
                    <a:p>
                      <a:r>
                        <a:rPr lang="en-GB" sz="1600" b="1" dirty="0">
                          <a:latin typeface="Franklin Gothic Book" panose="020B0503020102020204" pitchFamily="34" charset="0"/>
                        </a:rPr>
                        <a:t>22nd August 2025</a:t>
                      </a:r>
                      <a:endParaRPr lang="en-US" dirty="0">
                        <a:latin typeface="Franklin Gothic Book" panose="020B0503020102020204" pitchFamily="34" charset="0"/>
                      </a:endParaRPr>
                    </a:p>
                  </a:txBody>
                  <a:tcPr marL="95496" marR="95496"/>
                </a:tc>
                <a:tc>
                  <a:txBody>
                    <a:bodyPr/>
                    <a:lstStyle/>
                    <a:p>
                      <a:r>
                        <a:rPr lang="en-GB" sz="1600" dirty="0">
                          <a:latin typeface="Franklin Gothic Book" panose="020B0503020102020204" pitchFamily="34" charset="0"/>
                        </a:rPr>
                        <a:t>Lead</a:t>
                      </a:r>
                      <a:r>
                        <a:rPr lang="en-GB" sz="1600" baseline="0" dirty="0">
                          <a:latin typeface="Franklin Gothic Book" panose="020B0503020102020204" pitchFamily="34" charset="0"/>
                        </a:rPr>
                        <a:t> s</a:t>
                      </a:r>
                      <a:r>
                        <a:rPr lang="en-GB" sz="1600" dirty="0">
                          <a:latin typeface="Franklin Gothic Book" panose="020B0503020102020204" pitchFamily="34" charset="0"/>
                        </a:rPr>
                        <a:t>upervisors notified of outcome</a:t>
                      </a:r>
                    </a:p>
                  </a:txBody>
                  <a:tcPr marL="95496" marR="95496"/>
                </a:tc>
                <a:extLst>
                  <a:ext uri="{0D108BD9-81ED-4DB2-BD59-A6C34878D82A}">
                    <a16:rowId xmlns:a16="http://schemas.microsoft.com/office/drawing/2014/main" val="3596739333"/>
                  </a:ext>
                </a:extLst>
              </a:tr>
            </a:tbl>
          </a:graphicData>
        </a:graphic>
      </p:graphicFrame>
      <p:graphicFrame>
        <p:nvGraphicFramePr>
          <p:cNvPr id="4" name="Content Placeholder 8">
            <a:extLst>
              <a:ext uri="{FF2B5EF4-FFF2-40B4-BE49-F238E27FC236}">
                <a16:creationId xmlns:a16="http://schemas.microsoft.com/office/drawing/2014/main" id="{22D50815-AD3C-CE6B-2C07-3BC490EBDBB3}"/>
              </a:ext>
            </a:extLst>
          </p:cNvPr>
          <p:cNvGraphicFramePr>
            <a:graphicFrameLocks/>
          </p:cNvGraphicFramePr>
          <p:nvPr>
            <p:extLst>
              <p:ext uri="{D42A27DB-BD31-4B8C-83A1-F6EECF244321}">
                <p14:modId xmlns:p14="http://schemas.microsoft.com/office/powerpoint/2010/main" val="275219018"/>
              </p:ext>
            </p:extLst>
          </p:nvPr>
        </p:nvGraphicFramePr>
        <p:xfrm>
          <a:off x="6239393" y="2603083"/>
          <a:ext cx="5311872" cy="3718560"/>
        </p:xfrm>
        <a:graphic>
          <a:graphicData uri="http://schemas.openxmlformats.org/drawingml/2006/table">
            <a:tbl>
              <a:tblPr bandRow="1">
                <a:tableStyleId>{3B4B98B0-60AC-42C2-AFA5-B58CD77FA1E5}</a:tableStyleId>
              </a:tblPr>
              <a:tblGrid>
                <a:gridCol w="1525500">
                  <a:extLst>
                    <a:ext uri="{9D8B030D-6E8A-4147-A177-3AD203B41FA5}">
                      <a16:colId xmlns:a16="http://schemas.microsoft.com/office/drawing/2014/main" val="995530467"/>
                    </a:ext>
                  </a:extLst>
                </a:gridCol>
                <a:gridCol w="3786372">
                  <a:extLst>
                    <a:ext uri="{9D8B030D-6E8A-4147-A177-3AD203B41FA5}">
                      <a16:colId xmlns:a16="http://schemas.microsoft.com/office/drawing/2014/main" val="2739044622"/>
                    </a:ext>
                  </a:extLst>
                </a:gridCol>
              </a:tblGrid>
              <a:tr h="370840">
                <a:tc>
                  <a:txBody>
                    <a:bodyPr/>
                    <a:lstStyle/>
                    <a:p>
                      <a:r>
                        <a:rPr lang="en-GB" sz="1600" b="1" baseline="0" dirty="0"/>
                        <a:t>1</a:t>
                      </a:r>
                      <a:r>
                        <a:rPr lang="en-GB" sz="1600" b="1" baseline="30000" dirty="0"/>
                        <a:t>st</a:t>
                      </a:r>
                      <a:r>
                        <a:rPr lang="en-GB" sz="1600" b="1" baseline="0" dirty="0"/>
                        <a:t> September 2025</a:t>
                      </a:r>
                      <a:endParaRPr lang="en-GB" sz="1600" b="1" dirty="0"/>
                    </a:p>
                  </a:txBody>
                  <a:tcPr marL="95496" marR="95496"/>
                </a:tc>
                <a:tc>
                  <a:txBody>
                    <a:bodyPr/>
                    <a:lstStyle/>
                    <a:p>
                      <a:r>
                        <a:rPr lang="en-GB" sz="1600" dirty="0"/>
                        <a:t>Projects advertised for student applications </a:t>
                      </a:r>
                    </a:p>
                  </a:txBody>
                  <a:tcPr marL="95496" marR="95496"/>
                </a:tc>
                <a:extLst>
                  <a:ext uri="{0D108BD9-81ED-4DB2-BD59-A6C34878D82A}">
                    <a16:rowId xmlns:a16="http://schemas.microsoft.com/office/drawing/2014/main" val="563159557"/>
                  </a:ext>
                </a:extLst>
              </a:tr>
              <a:tr h="370840">
                <a:tc>
                  <a:txBody>
                    <a:bodyPr/>
                    <a:lstStyle/>
                    <a:p>
                      <a:r>
                        <a:rPr lang="en-GB" sz="1600" b="1" dirty="0">
                          <a:solidFill>
                            <a:srgbClr val="FF0000"/>
                          </a:solidFill>
                        </a:rPr>
                        <a:t>20</a:t>
                      </a:r>
                      <a:r>
                        <a:rPr lang="en-GB" sz="1600" b="1" baseline="30000" dirty="0">
                          <a:solidFill>
                            <a:srgbClr val="FF0000"/>
                          </a:solidFill>
                        </a:rPr>
                        <a:t>th</a:t>
                      </a:r>
                      <a:r>
                        <a:rPr lang="en-GB" sz="1600" b="1" dirty="0">
                          <a:solidFill>
                            <a:srgbClr val="FF0000"/>
                          </a:solidFill>
                        </a:rPr>
                        <a:t> October 2025</a:t>
                      </a:r>
                    </a:p>
                  </a:txBody>
                  <a:tcPr marL="95496" marR="95496"/>
                </a:tc>
                <a:tc>
                  <a:txBody>
                    <a:bodyPr/>
                    <a:lstStyle/>
                    <a:p>
                      <a:r>
                        <a:rPr lang="en-GB" sz="1600" dirty="0"/>
                        <a:t>Deadline for student applications (5pm)</a:t>
                      </a:r>
                    </a:p>
                  </a:txBody>
                  <a:tcPr marL="95496" marR="95496"/>
                </a:tc>
                <a:extLst>
                  <a:ext uri="{0D108BD9-81ED-4DB2-BD59-A6C34878D82A}">
                    <a16:rowId xmlns:a16="http://schemas.microsoft.com/office/drawing/2014/main" val="3877520388"/>
                  </a:ext>
                </a:extLst>
              </a:tr>
              <a:tr h="370840">
                <a:tc>
                  <a:txBody>
                    <a:bodyPr/>
                    <a:lstStyle/>
                    <a:p>
                      <a:r>
                        <a:rPr lang="en-GB" sz="1600" b="1" dirty="0"/>
                        <a:t>23</a:t>
                      </a:r>
                      <a:r>
                        <a:rPr lang="en-GB" sz="1600" b="1" baseline="30000" dirty="0"/>
                        <a:t>rd</a:t>
                      </a:r>
                      <a:r>
                        <a:rPr lang="en-GB" sz="1600" b="1" dirty="0"/>
                        <a:t> December 2025</a:t>
                      </a:r>
                    </a:p>
                  </a:txBody>
                  <a:tcPr marL="95496" marR="95496"/>
                </a:tc>
                <a:tc>
                  <a:txBody>
                    <a:bodyPr/>
                    <a:lstStyle/>
                    <a:p>
                      <a:r>
                        <a:rPr lang="en-GB" sz="1600" dirty="0"/>
                        <a:t>DTP notifies candidates and supervisors of shortlisted applications </a:t>
                      </a:r>
                    </a:p>
                  </a:txBody>
                  <a:tcPr marL="95496" marR="95496"/>
                </a:tc>
                <a:extLst>
                  <a:ext uri="{0D108BD9-81ED-4DB2-BD59-A6C34878D82A}">
                    <a16:rowId xmlns:a16="http://schemas.microsoft.com/office/drawing/2014/main" val="1065084733"/>
                  </a:ext>
                </a:extLst>
              </a:tr>
              <a:tr h="370840">
                <a:tc>
                  <a:txBody>
                    <a:bodyPr/>
                    <a:lstStyle/>
                    <a:p>
                      <a:r>
                        <a:rPr lang="en-GB" sz="1600" b="1" dirty="0"/>
                        <a:t>21</a:t>
                      </a:r>
                      <a:r>
                        <a:rPr lang="en-GB" sz="1600" b="1" baseline="30000" dirty="0"/>
                        <a:t>st</a:t>
                      </a:r>
                      <a:r>
                        <a:rPr lang="en-GB" sz="1600" b="1" dirty="0"/>
                        <a:t> January 2026</a:t>
                      </a:r>
                    </a:p>
                  </a:txBody>
                  <a:tcPr marL="95496" marR="95496"/>
                </a:tc>
                <a:tc>
                  <a:txBody>
                    <a:bodyPr/>
                    <a:lstStyle/>
                    <a:p>
                      <a:r>
                        <a:rPr lang="en-GB" sz="1600" dirty="0"/>
                        <a:t>Deadline for supervisor feedback survey </a:t>
                      </a:r>
                    </a:p>
                  </a:txBody>
                  <a:tcPr marL="95496" marR="95496"/>
                </a:tc>
                <a:extLst>
                  <a:ext uri="{0D108BD9-81ED-4DB2-BD59-A6C34878D82A}">
                    <a16:rowId xmlns:a16="http://schemas.microsoft.com/office/drawing/2014/main" val="3596739333"/>
                  </a:ext>
                </a:extLst>
              </a:tr>
              <a:tr h="370840">
                <a:tc>
                  <a:txBody>
                    <a:bodyPr/>
                    <a:lstStyle/>
                    <a:p>
                      <a:r>
                        <a:rPr lang="en-GB" sz="1600" b="1" dirty="0"/>
                        <a:t>27</a:t>
                      </a:r>
                      <a:r>
                        <a:rPr lang="en-GB" sz="1600" b="1" baseline="30000" dirty="0"/>
                        <a:t>th</a:t>
                      </a:r>
                      <a:r>
                        <a:rPr lang="en-GB" sz="1600" b="1" dirty="0"/>
                        <a:t> &amp; 28</a:t>
                      </a:r>
                      <a:r>
                        <a:rPr lang="en-GB" sz="1600" b="1" baseline="30000" dirty="0"/>
                        <a:t>th</a:t>
                      </a:r>
                      <a:r>
                        <a:rPr lang="en-GB" sz="1600" b="1" dirty="0"/>
                        <a:t> January 2026</a:t>
                      </a:r>
                    </a:p>
                  </a:txBody>
                  <a:tcPr marL="95496" marR="95496"/>
                </a:tc>
                <a:tc>
                  <a:txBody>
                    <a:bodyPr/>
                    <a:lstStyle/>
                    <a:p>
                      <a:r>
                        <a:rPr lang="en-GB" sz="1600" dirty="0"/>
                        <a:t>DTP candidate interviews </a:t>
                      </a:r>
                    </a:p>
                  </a:txBody>
                  <a:tcPr marL="95496" marR="95496"/>
                </a:tc>
                <a:extLst>
                  <a:ext uri="{0D108BD9-81ED-4DB2-BD59-A6C34878D82A}">
                    <a16:rowId xmlns:a16="http://schemas.microsoft.com/office/drawing/2014/main" val="3052936218"/>
                  </a:ext>
                </a:extLst>
              </a:tr>
              <a:tr h="370840">
                <a:tc>
                  <a:txBody>
                    <a:bodyPr/>
                    <a:lstStyle/>
                    <a:p>
                      <a:r>
                        <a:rPr lang="en-GB" sz="1600" b="1" dirty="0"/>
                        <a:t>1</a:t>
                      </a:r>
                      <a:r>
                        <a:rPr lang="en-GB" sz="1600" b="1" baseline="30000" dirty="0"/>
                        <a:t>st</a:t>
                      </a:r>
                      <a:r>
                        <a:rPr lang="en-GB" sz="1600" b="1" dirty="0"/>
                        <a:t> October 2026</a:t>
                      </a:r>
                    </a:p>
                  </a:txBody>
                  <a:tcPr marL="95496" marR="95496"/>
                </a:tc>
                <a:tc>
                  <a:txBody>
                    <a:bodyPr/>
                    <a:lstStyle/>
                    <a:p>
                      <a:r>
                        <a:rPr lang="en-GB" sz="1600" dirty="0"/>
                        <a:t>Official funding start date for allocated studentships</a:t>
                      </a:r>
                    </a:p>
                  </a:txBody>
                  <a:tcPr marL="95496" marR="95496"/>
                </a:tc>
                <a:extLst>
                  <a:ext uri="{0D108BD9-81ED-4DB2-BD59-A6C34878D82A}">
                    <a16:rowId xmlns:a16="http://schemas.microsoft.com/office/drawing/2014/main" val="675256195"/>
                  </a:ext>
                </a:extLst>
              </a:tr>
            </a:tbl>
          </a:graphicData>
        </a:graphic>
      </p:graphicFrame>
      <p:sp>
        <p:nvSpPr>
          <p:cNvPr id="7" name="TextBox 6">
            <a:extLst>
              <a:ext uri="{FF2B5EF4-FFF2-40B4-BE49-F238E27FC236}">
                <a16:creationId xmlns:a16="http://schemas.microsoft.com/office/drawing/2014/main" id="{49B530DB-AA87-A277-2670-7A94807C38B9}"/>
              </a:ext>
            </a:extLst>
          </p:cNvPr>
          <p:cNvSpPr txBox="1"/>
          <p:nvPr/>
        </p:nvSpPr>
        <p:spPr>
          <a:xfrm>
            <a:off x="6239393" y="2096219"/>
            <a:ext cx="5108884" cy="461665"/>
          </a:xfrm>
          <a:prstGeom prst="rect">
            <a:avLst/>
          </a:prstGeom>
          <a:noFill/>
        </p:spPr>
        <p:txBody>
          <a:bodyPr wrap="square" rtlCol="0">
            <a:spAutoFit/>
          </a:bodyPr>
          <a:lstStyle/>
          <a:p>
            <a:r>
              <a:rPr lang="en-GB" sz="2400" b="1" dirty="0">
                <a:latin typeface="Franklin Gothic Book" panose="020B0503020102020204" pitchFamily="34" charset="0"/>
              </a:rPr>
              <a:t>Student</a:t>
            </a:r>
            <a:r>
              <a:rPr lang="en-GB" sz="2400" b="1" dirty="0"/>
              <a:t> </a:t>
            </a:r>
            <a:r>
              <a:rPr lang="en-GB" sz="2400" b="1" dirty="0">
                <a:latin typeface="Franklin Gothic Book" panose="020B0503020102020204" pitchFamily="34" charset="0"/>
              </a:rPr>
              <a:t>recruitment</a:t>
            </a:r>
            <a:r>
              <a:rPr lang="en-GB" sz="2400" b="1" dirty="0"/>
              <a:t> </a:t>
            </a:r>
            <a:r>
              <a:rPr lang="en-GB" sz="2400" b="1" dirty="0">
                <a:latin typeface="Franklin Gothic Book" panose="020B0503020102020204" pitchFamily="34" charset="0"/>
              </a:rPr>
              <a:t>timeline</a:t>
            </a:r>
            <a:r>
              <a:rPr lang="en-GB" sz="2400" b="1" dirty="0"/>
              <a:t> </a:t>
            </a:r>
          </a:p>
        </p:txBody>
      </p:sp>
      <p:sp>
        <p:nvSpPr>
          <p:cNvPr id="10" name="TextBox 9">
            <a:extLst>
              <a:ext uri="{FF2B5EF4-FFF2-40B4-BE49-F238E27FC236}">
                <a16:creationId xmlns:a16="http://schemas.microsoft.com/office/drawing/2014/main" id="{0B0268D2-4902-4DFB-BDD3-FC0573CACB33}"/>
              </a:ext>
            </a:extLst>
          </p:cNvPr>
          <p:cNvSpPr txBox="1"/>
          <p:nvPr/>
        </p:nvSpPr>
        <p:spPr>
          <a:xfrm>
            <a:off x="612095" y="2096219"/>
            <a:ext cx="5108884" cy="461665"/>
          </a:xfrm>
          <a:prstGeom prst="rect">
            <a:avLst/>
          </a:prstGeom>
          <a:noFill/>
        </p:spPr>
        <p:txBody>
          <a:bodyPr wrap="square" rtlCol="0">
            <a:spAutoFit/>
          </a:bodyPr>
          <a:lstStyle/>
          <a:p>
            <a:r>
              <a:rPr lang="en-GB" sz="2400" b="1" dirty="0">
                <a:latin typeface="Franklin Gothic Book" panose="020B0503020102020204" pitchFamily="34" charset="0"/>
              </a:rPr>
              <a:t>Project call timeline</a:t>
            </a:r>
          </a:p>
        </p:txBody>
      </p:sp>
    </p:spTree>
    <p:extLst>
      <p:ext uri="{BB962C8B-B14F-4D97-AF65-F5344CB8AC3E}">
        <p14:creationId xmlns:p14="http://schemas.microsoft.com/office/powerpoint/2010/main" val="356964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160"/>
          </a:xfrm>
        </p:spPr>
        <p:txBody>
          <a:bodyPr>
            <a:normAutofit fontScale="90000"/>
          </a:bodyPr>
          <a:lstStyle/>
          <a:p>
            <a:r>
              <a:rPr lang="en-GB" b="1" dirty="0"/>
              <a:t>Governance &amp; Management</a:t>
            </a:r>
          </a:p>
        </p:txBody>
      </p:sp>
      <p:sp>
        <p:nvSpPr>
          <p:cNvPr id="12" name="AutoShape 2" descr="GW4 Logo (RGB) - GW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959F560D-B68E-CEEA-CB9B-905BE994E261}"/>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6" name="Title 4">
            <a:extLst>
              <a:ext uri="{FF2B5EF4-FFF2-40B4-BE49-F238E27FC236}">
                <a16:creationId xmlns:a16="http://schemas.microsoft.com/office/drawing/2014/main" id="{5C6BBFBF-3130-20BA-BD7B-11596E1A9057}"/>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Project Selection Criteria</a:t>
            </a:r>
          </a:p>
        </p:txBody>
      </p:sp>
      <p:sp>
        <p:nvSpPr>
          <p:cNvPr id="13" name="Text Placeholder 2">
            <a:extLst>
              <a:ext uri="{FF2B5EF4-FFF2-40B4-BE49-F238E27FC236}">
                <a16:creationId xmlns:a16="http://schemas.microsoft.com/office/drawing/2014/main" id="{29557470-AC73-1ED6-A579-34BFD8CCB3F0}"/>
              </a:ext>
            </a:extLst>
          </p:cNvPr>
          <p:cNvSpPr txBox="1">
            <a:spLocks/>
          </p:cNvSpPr>
          <p:nvPr/>
        </p:nvSpPr>
        <p:spPr>
          <a:xfrm>
            <a:off x="7548752" y="6723109"/>
            <a:ext cx="3934692" cy="25029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sz="1800" dirty="0">
              <a:solidFill>
                <a:schemeClr val="tx1"/>
              </a:solidFill>
              <a:latin typeface="Franklin Gothic Book" panose="020B0503020102020204" pitchFamily="34" charset="0"/>
            </a:endParaRPr>
          </a:p>
        </p:txBody>
      </p:sp>
      <p:sp>
        <p:nvSpPr>
          <p:cNvPr id="4" name="Content Placeholder 2">
            <a:extLst>
              <a:ext uri="{FF2B5EF4-FFF2-40B4-BE49-F238E27FC236}">
                <a16:creationId xmlns:a16="http://schemas.microsoft.com/office/drawing/2014/main" id="{548D9F48-8369-3A6B-20FB-3A33AD05921B}"/>
              </a:ext>
            </a:extLst>
          </p:cNvPr>
          <p:cNvSpPr>
            <a:spLocks noGrp="1"/>
          </p:cNvSpPr>
          <p:nvPr>
            <p:ph idx="1"/>
          </p:nvPr>
        </p:nvSpPr>
        <p:spPr>
          <a:xfrm>
            <a:off x="378667" y="1777309"/>
            <a:ext cx="11434664" cy="4715565"/>
          </a:xfrm>
        </p:spPr>
        <p:txBody>
          <a:bodyPr vert="horz" lIns="0" tIns="45720" rIns="0" bIns="45720" rtlCol="0" anchor="t">
            <a:normAutofit fontScale="92500" lnSpcReduction="10000"/>
          </a:bodyPr>
          <a:lstStyle/>
          <a:p>
            <a:pPr marL="0" indent="0" algn="just">
              <a:buNone/>
            </a:pPr>
            <a:r>
              <a:rPr lang="en-GB" sz="1800" b="1" dirty="0">
                <a:latin typeface="Franklin Gothic Book" panose="020B0503020102020204" pitchFamily="34" charset="0"/>
              </a:rPr>
              <a:t>Evidence of high-quality doctoral training:</a:t>
            </a:r>
          </a:p>
          <a:p>
            <a:pPr marL="543560" lvl="1" indent="-342900" algn="just"/>
            <a:r>
              <a:rPr lang="en-GB" sz="1400" dirty="0">
                <a:latin typeface="Franklin Gothic Book" panose="020B0503020102020204" pitchFamily="34" charset="0"/>
              </a:rPr>
              <a:t>Significance, originality, feasibility and degree of challenge presented by the proposed research</a:t>
            </a:r>
            <a:endParaRPr lang="en-GB" sz="1400" dirty="0">
              <a:latin typeface="Franklin Gothic Book" panose="020B0503020102020204" pitchFamily="34" charset="0"/>
              <a:cs typeface="Calibri" panose="020F0502020204030204"/>
            </a:endParaRPr>
          </a:p>
          <a:p>
            <a:pPr marL="543560" lvl="1" indent="-342900" algn="just"/>
            <a:r>
              <a:rPr lang="en-GB" sz="1400" dirty="0">
                <a:latin typeface="Franklin Gothic Book" panose="020B0503020102020204" pitchFamily="34" charset="0"/>
              </a:rPr>
              <a:t>Added-value features, e.g. exposure to working across disciplinary boundaries, opportunities for collaboration with other academic centres or industries</a:t>
            </a:r>
            <a:endParaRPr lang="en-GB" sz="1400" dirty="0">
              <a:latin typeface="Franklin Gothic Book" panose="020B0503020102020204" pitchFamily="34" charset="0"/>
              <a:cs typeface="Calibri"/>
            </a:endParaRPr>
          </a:p>
          <a:p>
            <a:pPr marL="543560" lvl="1" indent="-342900" algn="just"/>
            <a:r>
              <a:rPr lang="en-GB" sz="1400" dirty="0">
                <a:latin typeface="Franklin Gothic Book" panose="020B0503020102020204" pitchFamily="34" charset="0"/>
              </a:rPr>
              <a:t>Strategy for knowledge transfer and maximising the impact of the doctoral research</a:t>
            </a:r>
            <a:endParaRPr lang="en-GB" sz="1400" dirty="0">
              <a:latin typeface="Franklin Gothic Book" panose="020B0503020102020204" pitchFamily="34" charset="0"/>
              <a:cs typeface="Calibri" panose="020F0502020204030204"/>
            </a:endParaRPr>
          </a:p>
          <a:p>
            <a:pPr marL="543560" lvl="1" indent="-342900" algn="just"/>
            <a:r>
              <a:rPr lang="en-GB" sz="1400" dirty="0">
                <a:latin typeface="Franklin Gothic Book" panose="020B0503020102020204" pitchFamily="34" charset="0"/>
              </a:rPr>
              <a:t>Feasibility of project resourcing arrangements </a:t>
            </a:r>
            <a:endParaRPr lang="en-GB" sz="1400" dirty="0">
              <a:latin typeface="Franklin Gothic Book" panose="020B0503020102020204" pitchFamily="34" charset="0"/>
              <a:cs typeface="Calibri" panose="020F0502020204030204"/>
            </a:endParaRPr>
          </a:p>
          <a:p>
            <a:pPr marL="543560" lvl="1" indent="-342900" algn="just"/>
            <a:r>
              <a:rPr lang="en-GB" sz="1400" dirty="0">
                <a:latin typeface="Franklin Gothic Book" panose="020B0503020102020204" pitchFamily="34" charset="0"/>
              </a:rPr>
              <a:t>Consideration of the students' active participation in tailoring the project brief during the ‘Prep’ period</a:t>
            </a:r>
          </a:p>
          <a:p>
            <a:pPr marL="200660" lvl="1" indent="0" algn="just">
              <a:buNone/>
            </a:pPr>
            <a:endParaRPr lang="en-GB" sz="1400" dirty="0">
              <a:latin typeface="Franklin Gothic Book" panose="020B0503020102020204" pitchFamily="34" charset="0"/>
              <a:cs typeface="Calibri"/>
            </a:endParaRPr>
          </a:p>
          <a:p>
            <a:pPr marL="0" indent="0" algn="just">
              <a:buNone/>
            </a:pPr>
            <a:r>
              <a:rPr lang="en-GB" sz="1800" b="1" dirty="0">
                <a:latin typeface="Franklin Gothic Book" panose="020B0503020102020204" pitchFamily="34" charset="0"/>
              </a:rPr>
              <a:t>Evidence of an excellent research and training environment: </a:t>
            </a:r>
          </a:p>
          <a:p>
            <a:pPr marL="543560" lvl="1" indent="-342900" algn="just"/>
            <a:r>
              <a:rPr lang="en-GB" sz="1400" dirty="0">
                <a:latin typeface="Franklin Gothic Book" panose="020B0503020102020204" pitchFamily="34" charset="0"/>
              </a:rPr>
              <a:t>Publication of research outputs in relevant journals and track record of the supervisors</a:t>
            </a:r>
            <a:endParaRPr lang="en-GB" sz="1400" dirty="0">
              <a:latin typeface="Franklin Gothic Book" panose="020B0503020102020204" pitchFamily="34" charset="0"/>
              <a:cs typeface="Calibri" panose="020F0502020204030204"/>
            </a:endParaRPr>
          </a:p>
          <a:p>
            <a:pPr marL="543560" lvl="1" indent="-342900" algn="just"/>
            <a:r>
              <a:rPr lang="en-GB" sz="1400" dirty="0">
                <a:latin typeface="Franklin Gothic Book" panose="020B0503020102020204" pitchFamily="34" charset="0"/>
              </a:rPr>
              <a:t>Quality of the research environment including PhD completions across the supervisory team in the last 10 years</a:t>
            </a:r>
            <a:endParaRPr lang="en-GB" sz="1400" dirty="0">
              <a:latin typeface="Franklin Gothic Book" panose="020B0503020102020204" pitchFamily="34" charset="0"/>
              <a:cs typeface="Calibri" panose="020F0502020204030204"/>
            </a:endParaRPr>
          </a:p>
          <a:p>
            <a:pPr marL="543560" lvl="1" indent="-342900" algn="just"/>
            <a:r>
              <a:rPr lang="en-GB" sz="1400" dirty="0">
                <a:latin typeface="Franklin Gothic Book" panose="020B0503020102020204" pitchFamily="34" charset="0"/>
              </a:rPr>
              <a:t>Consideration of preparation for future career readiness</a:t>
            </a:r>
          </a:p>
          <a:p>
            <a:pPr marL="543560" lvl="1" indent="-342900" algn="just">
              <a:buFont typeface="Wingdings" panose="05000000000000000000" pitchFamily="2" charset="2"/>
              <a:buChar char="Ø"/>
            </a:pPr>
            <a:endParaRPr lang="en-GB" sz="1400" dirty="0">
              <a:latin typeface="Franklin Gothic Book" panose="020B0503020102020204" pitchFamily="34" charset="0"/>
              <a:cs typeface="Calibri" panose="020F0502020204030204"/>
            </a:endParaRPr>
          </a:p>
          <a:p>
            <a:pPr marL="0" indent="0" algn="just">
              <a:buNone/>
            </a:pPr>
            <a:r>
              <a:rPr lang="en-GB" sz="1800" b="1" dirty="0">
                <a:latin typeface="Franklin Gothic Book" panose="020B0503020102020204" pitchFamily="34" charset="0"/>
              </a:rPr>
              <a:t>Evidence of alignment with strategic aims:</a:t>
            </a:r>
            <a:endParaRPr lang="en-GB" sz="1800" b="1" dirty="0">
              <a:latin typeface="Franklin Gothic Book" panose="020B0503020102020204" pitchFamily="34" charset="0"/>
              <a:cs typeface="Calibri"/>
            </a:endParaRPr>
          </a:p>
          <a:p>
            <a:pPr marL="543560" lvl="1" indent="-342900" algn="just">
              <a:lnSpc>
                <a:spcPct val="120000"/>
              </a:lnSpc>
            </a:pPr>
            <a:r>
              <a:rPr lang="en-GB" sz="1400" dirty="0">
                <a:latin typeface="Franklin Gothic Book" panose="020B0503020102020204" pitchFamily="34" charset="0"/>
              </a:rPr>
              <a:t>Cross-cutting skills priority and training themes aligned to the MRC Foundations for Excellence and Priority Skills Needs and the training opportunities of our Associate Partners (Data Science cross cutting priority area, in vivo biology, interdisciplinarity and translation/innovation cross cutting training themes)</a:t>
            </a:r>
          </a:p>
          <a:p>
            <a:pPr marL="543560" lvl="1" indent="-342900" algn="just">
              <a:lnSpc>
                <a:spcPct val="120000"/>
              </a:lnSpc>
            </a:pPr>
            <a:r>
              <a:rPr lang="en-GB" sz="1400" dirty="0">
                <a:latin typeface="Franklin Gothic Book" panose="020B0503020102020204" pitchFamily="34" charset="0"/>
              </a:rPr>
              <a:t>The strategic aim to support collaboration across the partner institutions: as the norm, PhD projects are expected to involve collaboration in supervision and/or specialist training</a:t>
            </a:r>
          </a:p>
          <a:p>
            <a:pPr marL="543560" lvl="1" indent="-342900" algn="just">
              <a:lnSpc>
                <a:spcPct val="120000"/>
              </a:lnSpc>
            </a:pPr>
            <a:r>
              <a:rPr lang="en-GB" sz="1400" dirty="0">
                <a:latin typeface="Franklin Gothic Book" panose="020B0503020102020204" pitchFamily="34" charset="0"/>
              </a:rPr>
              <a:t>Evidence to support awareness of the importance of equality, diversity and inclusion across the supervisory team including a significant contribution from early career researchers if relevant (e.g. lead supervisor)</a:t>
            </a:r>
          </a:p>
        </p:txBody>
      </p:sp>
    </p:spTree>
    <p:extLst>
      <p:ext uri="{BB962C8B-B14F-4D97-AF65-F5344CB8AC3E}">
        <p14:creationId xmlns:p14="http://schemas.microsoft.com/office/powerpoint/2010/main" val="116652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04D30F-63F6-D242-FFD6-1F6653AAE793}"/>
              </a:ext>
            </a:extLst>
          </p:cNvPr>
          <p:cNvSpPr>
            <a:spLocks noGrp="1"/>
          </p:cNvSpPr>
          <p:nvPr>
            <p:ph idx="1"/>
          </p:nvPr>
        </p:nvSpPr>
        <p:spPr>
          <a:xfrm>
            <a:off x="5056210" y="477304"/>
            <a:ext cx="6680161" cy="5722775"/>
          </a:xfrm>
        </p:spPr>
        <p:txBody>
          <a:bodyPr>
            <a:noAutofit/>
          </a:bodyPr>
          <a:lstStyle/>
          <a:p>
            <a:pPr algn="just">
              <a:lnSpc>
                <a:spcPct val="120000"/>
              </a:lnSpc>
            </a:pPr>
            <a:r>
              <a:rPr lang="en-US" sz="2400" dirty="0">
                <a:solidFill>
                  <a:srgbClr val="FF0000"/>
                </a:solidFill>
                <a:latin typeface="Franklin Gothic Book" panose="020B0503020102020204" pitchFamily="34" charset="0"/>
              </a:rPr>
              <a:t>Projects will be automatically rejected if they do not meet the following essential criteria: </a:t>
            </a:r>
          </a:p>
          <a:p>
            <a:pPr lvl="1" algn="just">
              <a:lnSpc>
                <a:spcPct val="120000"/>
              </a:lnSpc>
            </a:pPr>
            <a:r>
              <a:rPr lang="en-US" sz="1800" b="1" dirty="0">
                <a:latin typeface="Franklin Gothic Book" panose="020B0503020102020204" pitchFamily="34" charset="0"/>
              </a:rPr>
              <a:t>Feasibility of project resourcing arrangements </a:t>
            </a:r>
            <a:r>
              <a:rPr lang="en-US" sz="1800" dirty="0">
                <a:latin typeface="Franklin Gothic Book" panose="020B0503020102020204" pitchFamily="34" charset="0"/>
              </a:rPr>
              <a:t>– MRC funding guidelines prevent us from supporting project consumable costs. We have to ensure that projects will be adequately resourced. </a:t>
            </a:r>
          </a:p>
          <a:p>
            <a:pPr lvl="1" algn="just">
              <a:lnSpc>
                <a:spcPct val="120000"/>
              </a:lnSpc>
            </a:pPr>
            <a:r>
              <a:rPr lang="en-US" sz="1800" b="1" dirty="0">
                <a:latin typeface="Franklin Gothic Book" panose="020B0503020102020204" pitchFamily="34" charset="0"/>
              </a:rPr>
              <a:t>Evidence to support awareness of the importance of equality, diversity and inclusion </a:t>
            </a:r>
            <a:r>
              <a:rPr lang="en-US" sz="1800" dirty="0">
                <a:latin typeface="Franklin Gothic Book" panose="020B0503020102020204" pitchFamily="34" charset="0"/>
              </a:rPr>
              <a:t>– the DTP fosters an ethos of EDI at all stages of recruitment, training and student support. </a:t>
            </a:r>
          </a:p>
          <a:p>
            <a:pPr lvl="1" algn="just">
              <a:lnSpc>
                <a:spcPct val="120000"/>
              </a:lnSpc>
            </a:pPr>
            <a:r>
              <a:rPr lang="en-US" sz="1800" b="1" dirty="0">
                <a:latin typeface="Franklin Gothic Book" panose="020B0503020102020204" pitchFamily="34" charset="0"/>
              </a:rPr>
              <a:t>Quality of the research environment</a:t>
            </a:r>
            <a:r>
              <a:rPr lang="en-US" sz="1800" dirty="0">
                <a:latin typeface="Franklin Gothic Book" panose="020B0503020102020204" pitchFamily="34" charset="0"/>
              </a:rPr>
              <a:t> including PhD completions across the supervisory team in the last 10 years. </a:t>
            </a:r>
          </a:p>
          <a:p>
            <a:pPr algn="just">
              <a:lnSpc>
                <a:spcPct val="120000"/>
              </a:lnSpc>
            </a:pPr>
            <a:r>
              <a:rPr lang="en-US" sz="2200" dirty="0">
                <a:latin typeface="Franklin Gothic Book" panose="020B0503020102020204" pitchFamily="34" charset="0"/>
              </a:rPr>
              <a:t>Projects will also be rejected if they do not fit within our remit to ensure an optimal student experience</a:t>
            </a:r>
          </a:p>
          <a:p>
            <a:pPr algn="just">
              <a:lnSpc>
                <a:spcPct val="120000"/>
              </a:lnSpc>
            </a:pPr>
            <a:endParaRPr lang="en-US" sz="1700" dirty="0">
              <a:latin typeface="Franklin Gothic Book" panose="020B0503020102020204" pitchFamily="34" charset="0"/>
            </a:endParaRPr>
          </a:p>
        </p:txBody>
      </p:sp>
      <p:sp>
        <p:nvSpPr>
          <p:cNvPr id="10" name="Rectangle 9">
            <a:extLst>
              <a:ext uri="{FF2B5EF4-FFF2-40B4-BE49-F238E27FC236}">
                <a16:creationId xmlns:a16="http://schemas.microsoft.com/office/drawing/2014/main" id="{BB8185D7-F47B-7DCE-604E-7A82E26D8078}"/>
              </a:ext>
            </a:extLst>
          </p:cNvPr>
          <p:cNvSpPr/>
          <p:nvPr/>
        </p:nvSpPr>
        <p:spPr>
          <a:xfrm>
            <a:off x="-1" y="-1"/>
            <a:ext cx="4646023" cy="6858001"/>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descr="A group of people posing for a photo&#10;&#10;Description automatically generated">
            <a:extLst>
              <a:ext uri="{FF2B5EF4-FFF2-40B4-BE49-F238E27FC236}">
                <a16:creationId xmlns:a16="http://schemas.microsoft.com/office/drawing/2014/main" id="{9CC6CCE1-59C0-6218-1BBA-E11C0A1D7FEC}"/>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4765"/>
            <a:ext cx="4646022" cy="6858001"/>
          </a:xfrm>
          <a:prstGeom prst="rect">
            <a:avLst/>
          </a:prstGeom>
        </p:spPr>
      </p:pic>
      <p:sp>
        <p:nvSpPr>
          <p:cNvPr id="7" name="Title 1">
            <a:extLst>
              <a:ext uri="{FF2B5EF4-FFF2-40B4-BE49-F238E27FC236}">
                <a16:creationId xmlns:a16="http://schemas.microsoft.com/office/drawing/2014/main" id="{B9E6F02D-6117-6D10-AC51-4E0D71AAAE67}"/>
              </a:ext>
            </a:extLst>
          </p:cNvPr>
          <p:cNvSpPr txBox="1">
            <a:spLocks/>
          </p:cNvSpPr>
          <p:nvPr/>
        </p:nvSpPr>
        <p:spPr>
          <a:xfrm>
            <a:off x="863730" y="638704"/>
            <a:ext cx="2736446" cy="5571066"/>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Project Selection Criteria</a:t>
            </a:r>
            <a:endParaRPr kumimoji="0" lang="en-GB" sz="60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Tree>
    <p:extLst>
      <p:ext uri="{BB962C8B-B14F-4D97-AF65-F5344CB8AC3E}">
        <p14:creationId xmlns:p14="http://schemas.microsoft.com/office/powerpoint/2010/main" val="2903291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04D30F-63F6-D242-FFD6-1F6653AAE793}"/>
              </a:ext>
            </a:extLst>
          </p:cNvPr>
          <p:cNvSpPr>
            <a:spLocks noGrp="1"/>
          </p:cNvSpPr>
          <p:nvPr>
            <p:ph idx="1"/>
          </p:nvPr>
        </p:nvSpPr>
        <p:spPr>
          <a:xfrm>
            <a:off x="5235319" y="741152"/>
            <a:ext cx="5435823" cy="5157843"/>
          </a:xfrm>
        </p:spPr>
        <p:txBody>
          <a:bodyPr>
            <a:noAutofit/>
          </a:bodyPr>
          <a:lstStyle/>
          <a:p>
            <a:pPr marL="0" indent="0">
              <a:lnSpc>
                <a:spcPct val="120000"/>
              </a:lnSpc>
              <a:buNone/>
            </a:pPr>
            <a:r>
              <a:rPr lang="en-US" sz="2400" b="1" dirty="0">
                <a:latin typeface="Franklin Gothic Book" panose="020B0503020102020204" pitchFamily="34" charset="0"/>
              </a:rPr>
              <a:t>Application shortlisting</a:t>
            </a:r>
          </a:p>
          <a:p>
            <a:pPr>
              <a:lnSpc>
                <a:spcPct val="120000"/>
              </a:lnSpc>
            </a:pPr>
            <a:r>
              <a:rPr lang="en-US" sz="2400" dirty="0">
                <a:latin typeface="Franklin Gothic Book" panose="020B0503020102020204" pitchFamily="34" charset="0"/>
              </a:rPr>
              <a:t>Proven academic quality</a:t>
            </a:r>
          </a:p>
          <a:p>
            <a:pPr>
              <a:lnSpc>
                <a:spcPct val="120000"/>
              </a:lnSpc>
            </a:pPr>
            <a:r>
              <a:rPr lang="en-US" sz="2400" dirty="0">
                <a:latin typeface="Franklin Gothic Book" panose="020B0503020102020204" pitchFamily="34" charset="0"/>
              </a:rPr>
              <a:t>Research potential</a:t>
            </a:r>
          </a:p>
          <a:p>
            <a:pPr>
              <a:lnSpc>
                <a:spcPct val="120000"/>
              </a:lnSpc>
            </a:pPr>
            <a:r>
              <a:rPr lang="en-US" sz="2400" dirty="0">
                <a:latin typeface="Franklin Gothic Book" panose="020B0503020102020204" pitchFamily="34" charset="0"/>
              </a:rPr>
              <a:t>Personal motivation &amp; commitment</a:t>
            </a:r>
          </a:p>
          <a:p>
            <a:pPr>
              <a:lnSpc>
                <a:spcPct val="120000"/>
              </a:lnSpc>
            </a:pPr>
            <a:endParaRPr lang="en-US" sz="2400" dirty="0">
              <a:latin typeface="Franklin Gothic Book" panose="020B0503020102020204" pitchFamily="34" charset="0"/>
            </a:endParaRPr>
          </a:p>
          <a:p>
            <a:pPr marL="0" indent="0">
              <a:lnSpc>
                <a:spcPct val="120000"/>
              </a:lnSpc>
              <a:buNone/>
            </a:pPr>
            <a:r>
              <a:rPr lang="en-US" sz="2400" b="1" dirty="0">
                <a:latin typeface="Franklin Gothic Book" panose="020B0503020102020204" pitchFamily="34" charset="0"/>
              </a:rPr>
              <a:t>At interview</a:t>
            </a:r>
          </a:p>
          <a:p>
            <a:pPr>
              <a:lnSpc>
                <a:spcPct val="120000"/>
              </a:lnSpc>
            </a:pPr>
            <a:r>
              <a:rPr lang="en-US" sz="2400" dirty="0">
                <a:latin typeface="Franklin Gothic Book" panose="020B0503020102020204" pitchFamily="34" charset="0"/>
              </a:rPr>
              <a:t>Critical thinking</a:t>
            </a:r>
          </a:p>
          <a:p>
            <a:pPr>
              <a:lnSpc>
                <a:spcPct val="120000"/>
              </a:lnSpc>
            </a:pPr>
            <a:r>
              <a:rPr lang="en-US" sz="2400" dirty="0">
                <a:latin typeface="Franklin Gothic Book" panose="020B0503020102020204" pitchFamily="34" charset="0"/>
              </a:rPr>
              <a:t>Fit with project</a:t>
            </a:r>
          </a:p>
          <a:p>
            <a:pPr>
              <a:lnSpc>
                <a:spcPct val="120000"/>
              </a:lnSpc>
            </a:pPr>
            <a:r>
              <a:rPr lang="en-US" sz="2400" dirty="0">
                <a:latin typeface="Franklin Gothic Book" panose="020B0503020102020204" pitchFamily="34" charset="0"/>
              </a:rPr>
              <a:t>Personal motivation &amp; commitment</a:t>
            </a:r>
          </a:p>
        </p:txBody>
      </p:sp>
      <p:sp>
        <p:nvSpPr>
          <p:cNvPr id="10" name="Rectangle 9">
            <a:extLst>
              <a:ext uri="{FF2B5EF4-FFF2-40B4-BE49-F238E27FC236}">
                <a16:creationId xmlns:a16="http://schemas.microsoft.com/office/drawing/2014/main" id="{BB8185D7-F47B-7DCE-604E-7A82E26D8078}"/>
              </a:ext>
            </a:extLst>
          </p:cNvPr>
          <p:cNvSpPr/>
          <p:nvPr/>
        </p:nvSpPr>
        <p:spPr>
          <a:xfrm>
            <a:off x="-1" y="-1"/>
            <a:ext cx="4646023" cy="6858001"/>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Ladder and cloud">
            <a:extLst>
              <a:ext uri="{FF2B5EF4-FFF2-40B4-BE49-F238E27FC236}">
                <a16:creationId xmlns:a16="http://schemas.microsoft.com/office/drawing/2014/main" id="{C294521B-2A81-3580-CA05-EE9C41AB2BA6}"/>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1" y="0"/>
            <a:ext cx="4646023" cy="6858000"/>
          </a:xfrm>
          <a:prstGeom prst="rect">
            <a:avLst/>
          </a:prstGeom>
        </p:spPr>
      </p:pic>
      <p:sp>
        <p:nvSpPr>
          <p:cNvPr id="7" name="Title 1">
            <a:extLst>
              <a:ext uri="{FF2B5EF4-FFF2-40B4-BE49-F238E27FC236}">
                <a16:creationId xmlns:a16="http://schemas.microsoft.com/office/drawing/2014/main" id="{B9E6F02D-6117-6D10-AC51-4E0D71AAAE67}"/>
              </a:ext>
            </a:extLst>
          </p:cNvPr>
          <p:cNvSpPr txBox="1">
            <a:spLocks/>
          </p:cNvSpPr>
          <p:nvPr/>
        </p:nvSpPr>
        <p:spPr>
          <a:xfrm>
            <a:off x="863730" y="638704"/>
            <a:ext cx="2736446" cy="5571066"/>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Student Selection Criteria</a:t>
            </a:r>
            <a:endParaRPr kumimoji="0" lang="en-GB" sz="60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Tree>
    <p:extLst>
      <p:ext uri="{BB962C8B-B14F-4D97-AF65-F5344CB8AC3E}">
        <p14:creationId xmlns:p14="http://schemas.microsoft.com/office/powerpoint/2010/main" val="425315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0E271-1376-331C-B185-C812B5BC8FB7}"/>
              </a:ext>
            </a:extLst>
          </p:cNvPr>
          <p:cNvSpPr>
            <a:spLocks noGrp="1"/>
          </p:cNvSpPr>
          <p:nvPr>
            <p:ph idx="1"/>
          </p:nvPr>
        </p:nvSpPr>
        <p:spPr>
          <a:xfrm>
            <a:off x="5250277" y="1982143"/>
            <a:ext cx="5088353" cy="2884187"/>
          </a:xfrm>
        </p:spPr>
        <p:txBody>
          <a:bodyPr>
            <a:normAutofit/>
          </a:bodyPr>
          <a:lstStyle/>
          <a:p>
            <a:pPr algn="just"/>
            <a:r>
              <a:rPr lang="en-US" sz="2400" dirty="0">
                <a:latin typeface="Franklin Gothic Book" panose="020B0503020102020204" pitchFamily="34" charset="0"/>
              </a:rPr>
              <a:t>Background</a:t>
            </a:r>
          </a:p>
          <a:p>
            <a:pPr algn="just"/>
            <a:r>
              <a:rPr lang="en-US" sz="2400" dirty="0">
                <a:latin typeface="Franklin Gothic Book" panose="020B0503020102020204" pitchFamily="34" charset="0"/>
              </a:rPr>
              <a:t>Our training programme</a:t>
            </a:r>
          </a:p>
          <a:p>
            <a:pPr algn="just"/>
            <a:r>
              <a:rPr lang="en-US" sz="2400" dirty="0">
                <a:latin typeface="Franklin Gothic Book" panose="020B0503020102020204" pitchFamily="34" charset="0"/>
              </a:rPr>
              <a:t>Our cohorts</a:t>
            </a:r>
          </a:p>
          <a:p>
            <a:pPr algn="just"/>
            <a:r>
              <a:rPr lang="en-US" sz="2400" dirty="0">
                <a:latin typeface="Franklin Gothic Book" panose="020B0503020102020204" pitchFamily="34" charset="0"/>
              </a:rPr>
              <a:t>The ‘Prep Period’</a:t>
            </a:r>
          </a:p>
          <a:p>
            <a:pPr algn="just"/>
            <a:r>
              <a:rPr lang="en-US" sz="2400" dirty="0">
                <a:latin typeface="Franklin Gothic Book" panose="020B0503020102020204" pitchFamily="34" charset="0"/>
              </a:rPr>
              <a:t>Funding </a:t>
            </a:r>
          </a:p>
          <a:p>
            <a:pPr algn="just"/>
            <a:r>
              <a:rPr lang="en-US" sz="2400" dirty="0">
                <a:latin typeface="Franklin Gothic Book" panose="020B0503020102020204" pitchFamily="34" charset="0"/>
              </a:rPr>
              <a:t>Recruitment for 2026-27</a:t>
            </a:r>
          </a:p>
        </p:txBody>
      </p:sp>
      <p:sp>
        <p:nvSpPr>
          <p:cNvPr id="6" name="Rectangle 5">
            <a:extLst>
              <a:ext uri="{FF2B5EF4-FFF2-40B4-BE49-F238E27FC236}">
                <a16:creationId xmlns:a16="http://schemas.microsoft.com/office/drawing/2014/main" id="{BD79A7FF-FF36-A333-602D-4CA38D064D40}"/>
              </a:ext>
            </a:extLst>
          </p:cNvPr>
          <p:cNvSpPr/>
          <p:nvPr/>
        </p:nvSpPr>
        <p:spPr>
          <a:xfrm>
            <a:off x="-1" y="-1"/>
            <a:ext cx="4646023" cy="6858001"/>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erson in a lab coat using a pipette&#10;&#10;Description automatically generated">
            <a:extLst>
              <a:ext uri="{FF2B5EF4-FFF2-40B4-BE49-F238E27FC236}">
                <a16:creationId xmlns:a16="http://schemas.microsoft.com/office/drawing/2014/main" id="{D7DD9F52-5467-058E-823D-437F08E0A2DC}"/>
              </a:ext>
            </a:extLst>
          </p:cNvPr>
          <p:cNvPicPr>
            <a:picLocks noChangeAspect="1"/>
          </p:cNvPicPr>
          <p:nvPr/>
        </p:nvPicPr>
        <p:blipFill rotWithShape="1">
          <a:blip r:embed="rId2">
            <a:alphaModFix amt="70000"/>
          </a:blip>
          <a:srcRect r="9672"/>
          <a:stretch/>
        </p:blipFill>
        <p:spPr>
          <a:xfrm>
            <a:off x="0" y="0"/>
            <a:ext cx="4646023" cy="6858000"/>
          </a:xfrm>
          <a:prstGeom prst="rect">
            <a:avLst/>
          </a:prstGeom>
        </p:spPr>
      </p:pic>
      <p:sp>
        <p:nvSpPr>
          <p:cNvPr id="8" name="Title 1">
            <a:extLst>
              <a:ext uri="{FF2B5EF4-FFF2-40B4-BE49-F238E27FC236}">
                <a16:creationId xmlns:a16="http://schemas.microsoft.com/office/drawing/2014/main" id="{09B90A98-C393-B103-E28A-31EDFB1A733F}"/>
              </a:ext>
            </a:extLst>
          </p:cNvPr>
          <p:cNvSpPr txBox="1">
            <a:spLocks/>
          </p:cNvSpPr>
          <p:nvPr/>
        </p:nvSpPr>
        <p:spPr>
          <a:xfrm>
            <a:off x="863730" y="638704"/>
            <a:ext cx="3045330" cy="5571066"/>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solidFill>
                  <a:schemeClr val="bg1"/>
                </a:solidFill>
                <a:latin typeface="Franklin Gothic Demi" panose="020B0703020102020204" pitchFamily="34" charset="0"/>
              </a:rPr>
              <a:t>Overview</a:t>
            </a:r>
          </a:p>
        </p:txBody>
      </p:sp>
    </p:spTree>
    <p:extLst>
      <p:ext uri="{BB962C8B-B14F-4D97-AF65-F5344CB8AC3E}">
        <p14:creationId xmlns:p14="http://schemas.microsoft.com/office/powerpoint/2010/main" val="266076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04D30F-63F6-D242-FFD6-1F6653AAE793}"/>
              </a:ext>
            </a:extLst>
          </p:cNvPr>
          <p:cNvSpPr>
            <a:spLocks noGrp="1"/>
          </p:cNvSpPr>
          <p:nvPr>
            <p:ph idx="1"/>
          </p:nvPr>
        </p:nvSpPr>
        <p:spPr>
          <a:xfrm>
            <a:off x="5225892" y="918528"/>
            <a:ext cx="6350223" cy="5011418"/>
          </a:xfrm>
        </p:spPr>
        <p:txBody>
          <a:bodyPr>
            <a:noAutofit/>
          </a:bodyPr>
          <a:lstStyle/>
          <a:p>
            <a:pPr algn="just"/>
            <a:r>
              <a:rPr lang="en-US" sz="2800" dirty="0">
                <a:latin typeface="Franklin Gothic Book" panose="020B0503020102020204" pitchFamily="34" charset="0"/>
              </a:rPr>
              <a:t>Registered at HEI of lead supervisor</a:t>
            </a:r>
          </a:p>
          <a:p>
            <a:pPr algn="just"/>
            <a:r>
              <a:rPr lang="en-US" sz="2800" dirty="0">
                <a:latin typeface="Franklin Gothic Book" panose="020B0503020102020204" pitchFamily="34" charset="0"/>
              </a:rPr>
              <a:t>Students welcomed from non-bioscience backgrounds across themes</a:t>
            </a:r>
          </a:p>
          <a:p>
            <a:pPr lvl="0" algn="just"/>
            <a:r>
              <a:rPr lang="en-US" sz="2800" dirty="0">
                <a:latin typeface="Franklin Gothic Book" panose="020B0503020102020204" pitchFamily="34" charset="0"/>
              </a:rPr>
              <a:t>Core skills training, appraisal, monitoring and pastoral support</a:t>
            </a:r>
          </a:p>
          <a:p>
            <a:pPr lvl="1" algn="just"/>
            <a:r>
              <a:rPr lang="en-US" sz="2000" dirty="0">
                <a:latin typeface="Franklin Gothic Book" panose="020B0503020102020204" pitchFamily="34" charset="0"/>
              </a:rPr>
              <a:t>Provided in the first instance by the PGR office at the home institution and enhanced by GW4 BioMed2 MRC DTP</a:t>
            </a:r>
          </a:p>
          <a:p>
            <a:pPr algn="just"/>
            <a:r>
              <a:rPr lang="en-US" sz="2800" dirty="0">
                <a:latin typeface="Franklin Gothic Book" panose="020B0503020102020204" pitchFamily="34" charset="0"/>
              </a:rPr>
              <a:t>Support for travel to other HEIs and training events</a:t>
            </a:r>
          </a:p>
          <a:p>
            <a:pPr algn="just"/>
            <a:r>
              <a:rPr lang="en-US" sz="2800" dirty="0">
                <a:latin typeface="Franklin Gothic Book" panose="020B0503020102020204" pitchFamily="34" charset="0"/>
              </a:rPr>
              <a:t>Cohort building, peer-led training </a:t>
            </a:r>
          </a:p>
        </p:txBody>
      </p:sp>
      <p:sp>
        <p:nvSpPr>
          <p:cNvPr id="10" name="Rectangle 9">
            <a:extLst>
              <a:ext uri="{FF2B5EF4-FFF2-40B4-BE49-F238E27FC236}">
                <a16:creationId xmlns:a16="http://schemas.microsoft.com/office/drawing/2014/main" id="{BB8185D7-F47B-7DCE-604E-7A82E26D8078}"/>
              </a:ext>
            </a:extLst>
          </p:cNvPr>
          <p:cNvSpPr/>
          <p:nvPr/>
        </p:nvSpPr>
        <p:spPr>
          <a:xfrm>
            <a:off x="-1" y="-1"/>
            <a:ext cx="4646023" cy="6858001"/>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person in a lab coat&#10;&#10;Description automatically generated">
            <a:extLst>
              <a:ext uri="{FF2B5EF4-FFF2-40B4-BE49-F238E27FC236}">
                <a16:creationId xmlns:a16="http://schemas.microsoft.com/office/drawing/2014/main" id="{FC13697D-BDBE-9394-5FB6-5C57D1725B48}"/>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2" y="-4763"/>
            <a:ext cx="4646024" cy="6858000"/>
          </a:xfrm>
          <a:prstGeom prst="rect">
            <a:avLst/>
          </a:prstGeom>
        </p:spPr>
      </p:pic>
      <p:sp>
        <p:nvSpPr>
          <p:cNvPr id="7" name="Title 1">
            <a:extLst>
              <a:ext uri="{FF2B5EF4-FFF2-40B4-BE49-F238E27FC236}">
                <a16:creationId xmlns:a16="http://schemas.microsoft.com/office/drawing/2014/main" id="{B9E6F02D-6117-6D10-AC51-4E0D71AAAE67}"/>
              </a:ext>
            </a:extLst>
          </p:cNvPr>
          <p:cNvSpPr txBox="1">
            <a:spLocks/>
          </p:cNvSpPr>
          <p:nvPr/>
        </p:nvSpPr>
        <p:spPr>
          <a:xfrm>
            <a:off x="863730" y="638704"/>
            <a:ext cx="2736446" cy="5571066"/>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Our Students</a:t>
            </a:r>
            <a:endParaRPr kumimoji="0" lang="en-GB" sz="60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Tree>
    <p:extLst>
      <p:ext uri="{BB962C8B-B14F-4D97-AF65-F5344CB8AC3E}">
        <p14:creationId xmlns:p14="http://schemas.microsoft.com/office/powerpoint/2010/main" val="266211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4BCF-D52A-A2C4-F7E2-EC5595F7ABE4}"/>
              </a:ext>
            </a:extLst>
          </p:cNvPr>
          <p:cNvSpPr>
            <a:spLocks noGrp="1"/>
          </p:cNvSpPr>
          <p:nvPr>
            <p:ph type="title"/>
          </p:nvPr>
        </p:nvSpPr>
        <p:spPr/>
        <p:txBody>
          <a:bodyPr/>
          <a:lstStyle/>
          <a:p>
            <a:r>
              <a:rPr lang="en-GB" dirty="0"/>
              <a:t>Attracting Applications </a:t>
            </a:r>
          </a:p>
        </p:txBody>
      </p:sp>
      <p:sp>
        <p:nvSpPr>
          <p:cNvPr id="3" name="Content Placeholder 2">
            <a:extLst>
              <a:ext uri="{FF2B5EF4-FFF2-40B4-BE49-F238E27FC236}">
                <a16:creationId xmlns:a16="http://schemas.microsoft.com/office/drawing/2014/main" id="{8C48FD40-DEFE-C8B1-45B9-0250B2443B57}"/>
              </a:ext>
            </a:extLst>
          </p:cNvPr>
          <p:cNvSpPr>
            <a:spLocks noGrp="1"/>
          </p:cNvSpPr>
          <p:nvPr>
            <p:ph idx="1"/>
          </p:nvPr>
        </p:nvSpPr>
        <p:spPr>
          <a:xfrm>
            <a:off x="1049925" y="1937679"/>
            <a:ext cx="10164540" cy="4555196"/>
          </a:xfrm>
        </p:spPr>
        <p:txBody>
          <a:bodyPr vert="horz" lIns="0" tIns="45720" rIns="0" bIns="45720" rtlCol="0" anchor="t">
            <a:noAutofit/>
          </a:bodyPr>
          <a:lstStyle/>
          <a:p>
            <a:pPr algn="just"/>
            <a:r>
              <a:rPr lang="en-US" sz="1800" dirty="0">
                <a:latin typeface="Franklin Gothic Book" panose="020B0503020102020204" pitchFamily="34" charset="0"/>
                <a:cs typeface="Calibri"/>
              </a:rPr>
              <a:t>Applicants may use the titles of projects alone as a screening tool.</a:t>
            </a:r>
          </a:p>
          <a:p>
            <a:pPr algn="just"/>
            <a:r>
              <a:rPr lang="en-GB" sz="1800" dirty="0">
                <a:latin typeface="Franklin Gothic Book" panose="020B0503020102020204" pitchFamily="34" charset="0"/>
              </a:rPr>
              <a:t>Therefore, it is very important to craft the wording of your project title at a level appropriate for an applicant who is not yet an expert in the field.</a:t>
            </a:r>
          </a:p>
          <a:p>
            <a:pPr algn="just"/>
            <a:endParaRPr lang="en-GB" sz="1800" dirty="0">
              <a:latin typeface="Franklin Gothic Book" panose="020B0503020102020204" pitchFamily="34" charset="0"/>
            </a:endParaRPr>
          </a:p>
          <a:p>
            <a:pPr algn="just"/>
            <a:endParaRPr lang="en-GB" sz="1800" dirty="0">
              <a:latin typeface="Franklin Gothic Book" panose="020B0503020102020204" pitchFamily="34" charset="0"/>
            </a:endParaRPr>
          </a:p>
          <a:p>
            <a:pPr algn="just"/>
            <a:endParaRPr lang="en-GB" sz="1800" dirty="0">
              <a:latin typeface="Franklin Gothic Book" panose="020B0503020102020204" pitchFamily="34" charset="0"/>
            </a:endParaRPr>
          </a:p>
          <a:p>
            <a:pPr marL="0" indent="0" algn="just">
              <a:buNone/>
            </a:pPr>
            <a:endParaRPr lang="en-GB" sz="1800" dirty="0">
              <a:latin typeface="Franklin Gothic Book" panose="020B0503020102020204" pitchFamily="34" charset="0"/>
            </a:endParaRPr>
          </a:p>
          <a:p>
            <a:pPr algn="just"/>
            <a:r>
              <a:rPr lang="en-US" sz="1800" dirty="0">
                <a:latin typeface="Franklin Gothic Book" panose="020B0503020102020204" pitchFamily="34" charset="0"/>
              </a:rPr>
              <a:t>Consider the same for your project summary, which is used to advertise the project. Is it written using accessible language that would interest a student applicant?</a:t>
            </a:r>
          </a:p>
          <a:p>
            <a:pPr algn="just"/>
            <a:r>
              <a:rPr lang="en-US" sz="1800" dirty="0">
                <a:latin typeface="Franklin Gothic Book" panose="020B0503020102020204" pitchFamily="34" charset="0"/>
              </a:rPr>
              <a:t>Ask your PGT and PGR students, ECR researchers and other colleagues if they understand your project.</a:t>
            </a:r>
          </a:p>
          <a:p>
            <a:pPr algn="just"/>
            <a:r>
              <a:rPr lang="en-US" sz="1800" dirty="0">
                <a:latin typeface="Franklin Gothic Book" panose="020B0503020102020204" pitchFamily="34" charset="0"/>
              </a:rPr>
              <a:t>We advertise the successful projects on </a:t>
            </a:r>
            <a:r>
              <a:rPr lang="en-US" sz="1800" dirty="0" err="1">
                <a:latin typeface="Franklin Gothic Book" panose="020B0503020102020204" pitchFamily="34" charset="0"/>
              </a:rPr>
              <a:t>FindaPhD</a:t>
            </a:r>
            <a:r>
              <a:rPr lang="en-US" sz="1800" dirty="0">
                <a:latin typeface="Franklin Gothic Book" panose="020B0503020102020204" pitchFamily="34" charset="0"/>
              </a:rPr>
              <a:t>, your university website, the DTP website and X, but use your own contacts to spread the word. This could include contacting relevant Masters students at your institution or using your own social media channels.</a:t>
            </a:r>
          </a:p>
          <a:p>
            <a:pPr algn="just"/>
            <a:endParaRPr lang="en-US" sz="1800" dirty="0">
              <a:latin typeface="Franklin Gothic Book" panose="020B0503020102020204" pitchFamily="34" charset="0"/>
            </a:endParaRPr>
          </a:p>
          <a:p>
            <a:pPr algn="just"/>
            <a:endParaRPr lang="en-GB" sz="1800" dirty="0">
              <a:latin typeface="Franklin Gothic Book" panose="020B0503020102020204" pitchFamily="34" charset="0"/>
            </a:endParaRPr>
          </a:p>
        </p:txBody>
      </p:sp>
      <p:pic>
        <p:nvPicPr>
          <p:cNvPr id="5" name="Graphic 4" descr="Close with solid fill">
            <a:extLst>
              <a:ext uri="{FF2B5EF4-FFF2-40B4-BE49-F238E27FC236}">
                <a16:creationId xmlns:a16="http://schemas.microsoft.com/office/drawing/2014/main" id="{64C9D163-26D9-1BB7-DED8-B487C1B1094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53008" y="3135106"/>
            <a:ext cx="419305" cy="419305"/>
          </a:xfrm>
          <a:prstGeom prst="rect">
            <a:avLst/>
          </a:prstGeom>
        </p:spPr>
      </p:pic>
      <p:pic>
        <p:nvPicPr>
          <p:cNvPr id="7" name="Graphic 6" descr="Checkmark with solid fill">
            <a:extLst>
              <a:ext uri="{FF2B5EF4-FFF2-40B4-BE49-F238E27FC236}">
                <a16:creationId xmlns:a16="http://schemas.microsoft.com/office/drawing/2014/main" id="{B88840E4-52B1-9303-D322-E4CB643C89F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53008" y="3653701"/>
            <a:ext cx="457200" cy="457200"/>
          </a:xfrm>
          <a:prstGeom prst="rect">
            <a:avLst/>
          </a:prstGeom>
        </p:spPr>
      </p:pic>
      <p:sp>
        <p:nvSpPr>
          <p:cNvPr id="4" name="Rectangle 3">
            <a:extLst>
              <a:ext uri="{FF2B5EF4-FFF2-40B4-BE49-F238E27FC236}">
                <a16:creationId xmlns:a16="http://schemas.microsoft.com/office/drawing/2014/main" id="{588C1CC4-B424-8B6D-306B-4E986F011369}"/>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6" name="Title 4">
            <a:extLst>
              <a:ext uri="{FF2B5EF4-FFF2-40B4-BE49-F238E27FC236}">
                <a16:creationId xmlns:a16="http://schemas.microsoft.com/office/drawing/2014/main" id="{286A13EE-E1DE-9194-B0B7-EEA75C9C5015}"/>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Attracting Applications</a:t>
            </a:r>
          </a:p>
        </p:txBody>
      </p:sp>
      <p:sp>
        <p:nvSpPr>
          <p:cNvPr id="8" name="TextBox 7">
            <a:extLst>
              <a:ext uri="{FF2B5EF4-FFF2-40B4-BE49-F238E27FC236}">
                <a16:creationId xmlns:a16="http://schemas.microsoft.com/office/drawing/2014/main" id="{434E5464-9F24-9304-C850-BC7A8681FA1C}"/>
              </a:ext>
            </a:extLst>
          </p:cNvPr>
          <p:cNvSpPr txBox="1"/>
          <p:nvPr/>
        </p:nvSpPr>
        <p:spPr>
          <a:xfrm>
            <a:off x="2114250" y="3130072"/>
            <a:ext cx="7553415" cy="1200329"/>
          </a:xfrm>
          <a:prstGeom prst="rect">
            <a:avLst/>
          </a:prstGeom>
          <a:noFill/>
        </p:spPr>
        <p:txBody>
          <a:bodyPr wrap="square" rtlCol="0">
            <a:spAutoFit/>
          </a:bodyPr>
          <a:lstStyle/>
          <a:p>
            <a:pPr marL="0" lvl="2" indent="-165100"/>
            <a:r>
              <a:rPr lang="en-GB" dirty="0">
                <a:solidFill>
                  <a:srgbClr val="FF0000"/>
                </a:solidFill>
              </a:rPr>
              <a:t>Understanding and disrupting holobiont integrity in mucormycosis</a:t>
            </a:r>
            <a:endParaRPr lang="en-GB" dirty="0">
              <a:solidFill>
                <a:srgbClr val="FF0000"/>
              </a:solidFill>
              <a:cs typeface="Calibri" panose="020F0502020204030204"/>
            </a:endParaRPr>
          </a:p>
          <a:p>
            <a:pPr marL="749300" lvl="4" indent="0">
              <a:buNone/>
            </a:pPr>
            <a:endParaRPr lang="en-GB" sz="1800" dirty="0">
              <a:solidFill>
                <a:srgbClr val="FF0000"/>
              </a:solidFill>
              <a:cs typeface="Calibri" panose="020F0502020204030204"/>
            </a:endParaRPr>
          </a:p>
          <a:p>
            <a:pPr marL="0" lvl="2" indent="-165100"/>
            <a:r>
              <a:rPr lang="en-GB" dirty="0">
                <a:solidFill>
                  <a:srgbClr val="FF0000"/>
                </a:solidFill>
              </a:rPr>
              <a:t>Looking for an Achilles Heel in the deadly fungi that causes mucormycosis</a:t>
            </a:r>
            <a:endParaRPr lang="en-GB" dirty="0">
              <a:solidFill>
                <a:srgbClr val="FF0000"/>
              </a:solidFill>
              <a:cs typeface="Calibri" panose="020F0502020204030204"/>
            </a:endParaRPr>
          </a:p>
          <a:p>
            <a:endParaRPr lang="en-GB" dirty="0"/>
          </a:p>
        </p:txBody>
      </p:sp>
    </p:spTree>
    <p:extLst>
      <p:ext uri="{BB962C8B-B14F-4D97-AF65-F5344CB8AC3E}">
        <p14:creationId xmlns:p14="http://schemas.microsoft.com/office/powerpoint/2010/main" val="2534052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04D30F-63F6-D242-FFD6-1F6653AAE793}"/>
              </a:ext>
            </a:extLst>
          </p:cNvPr>
          <p:cNvSpPr>
            <a:spLocks noGrp="1"/>
          </p:cNvSpPr>
          <p:nvPr>
            <p:ph idx="1"/>
          </p:nvPr>
        </p:nvSpPr>
        <p:spPr>
          <a:xfrm>
            <a:off x="5165481" y="491706"/>
            <a:ext cx="6677113" cy="6076361"/>
          </a:xfrm>
        </p:spPr>
        <p:txBody>
          <a:bodyPr>
            <a:noAutofit/>
          </a:bodyPr>
          <a:lstStyle/>
          <a:p>
            <a:pPr algn="just">
              <a:lnSpc>
                <a:spcPct val="120000"/>
              </a:lnSpc>
            </a:pPr>
            <a:r>
              <a:rPr lang="en-US" sz="1800" dirty="0">
                <a:latin typeface="Franklin Gothic Book" panose="020B0503020102020204" pitchFamily="34" charset="0"/>
              </a:rPr>
              <a:t>PIs can only be lead supervisor on one project each year.</a:t>
            </a:r>
          </a:p>
          <a:p>
            <a:pPr algn="just">
              <a:lnSpc>
                <a:spcPct val="120000"/>
              </a:lnSpc>
            </a:pPr>
            <a:r>
              <a:rPr lang="en-US" sz="1800" dirty="0">
                <a:latin typeface="Franklin Gothic Book" panose="020B0503020102020204" pitchFamily="34" charset="0"/>
              </a:rPr>
              <a:t>PIs can only be lead supervisor on projects in two of any three-year rolling period.</a:t>
            </a:r>
          </a:p>
          <a:p>
            <a:pPr algn="just">
              <a:lnSpc>
                <a:spcPct val="120000"/>
              </a:lnSpc>
            </a:pPr>
            <a:r>
              <a:rPr lang="en-US" sz="1800" dirty="0">
                <a:latin typeface="Franklin Gothic Book" panose="020B0503020102020204" pitchFamily="34" charset="0"/>
              </a:rPr>
              <a:t>PIs can be a co-supervisor on an unlimited number of projects.</a:t>
            </a:r>
          </a:p>
          <a:p>
            <a:pPr algn="just">
              <a:lnSpc>
                <a:spcPct val="120000"/>
              </a:lnSpc>
            </a:pPr>
            <a:r>
              <a:rPr lang="en-US" sz="1800" dirty="0">
                <a:latin typeface="Franklin Gothic Book" panose="020B0503020102020204" pitchFamily="34" charset="0"/>
              </a:rPr>
              <a:t>Competitive “flexible” fund available for “additional training costs” e.g. high-cost training,  exceptional training opportunities, placements, transfer to post-docs once the studentship commences.</a:t>
            </a:r>
          </a:p>
          <a:p>
            <a:pPr algn="just">
              <a:lnSpc>
                <a:spcPct val="120000"/>
              </a:lnSpc>
            </a:pPr>
            <a:r>
              <a:rPr lang="en-US" sz="1800" dirty="0">
                <a:latin typeface="Franklin Gothic Book" panose="020B0503020102020204" pitchFamily="34" charset="0"/>
              </a:rPr>
              <a:t>Project costs and ongoing consumables are </a:t>
            </a:r>
            <a:r>
              <a:rPr lang="en-US" sz="1800" b="1" dirty="0">
                <a:latin typeface="Franklin Gothic Book" panose="020B0503020102020204" pitchFamily="34" charset="0"/>
              </a:rPr>
              <a:t>NOT</a:t>
            </a:r>
            <a:r>
              <a:rPr lang="en-US" sz="1800" dirty="0">
                <a:latin typeface="Franklin Gothic Book" panose="020B0503020102020204" pitchFamily="34" charset="0"/>
              </a:rPr>
              <a:t> funded by the DTP and should be supported by the PI/co-supervisors.</a:t>
            </a:r>
          </a:p>
          <a:p>
            <a:pPr algn="just">
              <a:lnSpc>
                <a:spcPct val="120000"/>
              </a:lnSpc>
            </a:pPr>
            <a:r>
              <a:rPr lang="en-US" sz="1800" dirty="0">
                <a:latin typeface="Franklin Gothic Book" panose="020B0503020102020204" pitchFamily="34" charset="0"/>
              </a:rPr>
              <a:t>Detail high-cost training essential for the project eligible for a one-off payment from the DTP, e.g. in vivo costs, database access charges, large data storage. Note that this funding is </a:t>
            </a:r>
            <a:r>
              <a:rPr lang="en-US" sz="1800" b="1" dirty="0">
                <a:latin typeface="Franklin Gothic Book" panose="020B0503020102020204" pitchFamily="34" charset="0"/>
              </a:rPr>
              <a:t>ONLY</a:t>
            </a:r>
            <a:r>
              <a:rPr lang="en-US" sz="1800" dirty="0">
                <a:latin typeface="Franklin Gothic Book" panose="020B0503020102020204" pitchFamily="34" charset="0"/>
              </a:rPr>
              <a:t> available at at the start of the project.</a:t>
            </a:r>
          </a:p>
          <a:p>
            <a:pPr algn="just">
              <a:lnSpc>
                <a:spcPct val="120000"/>
              </a:lnSpc>
            </a:pPr>
            <a:r>
              <a:rPr lang="en-US" sz="1800" dirty="0" err="1">
                <a:latin typeface="Franklin Gothic Book" panose="020B0503020102020204" pitchFamily="34" charset="0"/>
              </a:rPr>
              <a:t>iCase</a:t>
            </a:r>
            <a:r>
              <a:rPr lang="en-US" sz="1800" dirty="0">
                <a:latin typeface="Franklin Gothic Book" panose="020B0503020102020204" pitchFamily="34" charset="0"/>
              </a:rPr>
              <a:t> and </a:t>
            </a:r>
            <a:r>
              <a:rPr lang="en-US" sz="1800" dirty="0" err="1">
                <a:latin typeface="Franklin Gothic Book" panose="020B0503020102020204" pitchFamily="34" charset="0"/>
              </a:rPr>
              <a:t>iCASE</a:t>
            </a:r>
            <a:r>
              <a:rPr lang="en-US" sz="1800" dirty="0">
                <a:latin typeface="Franklin Gothic Book" panose="020B0503020102020204" pitchFamily="34" charset="0"/>
              </a:rPr>
              <a:t> conversion opportunities are available </a:t>
            </a:r>
          </a:p>
        </p:txBody>
      </p:sp>
      <p:sp>
        <p:nvSpPr>
          <p:cNvPr id="10" name="Rectangle 9">
            <a:extLst>
              <a:ext uri="{FF2B5EF4-FFF2-40B4-BE49-F238E27FC236}">
                <a16:creationId xmlns:a16="http://schemas.microsoft.com/office/drawing/2014/main" id="{BB8185D7-F47B-7DCE-604E-7A82E26D8078}"/>
              </a:ext>
            </a:extLst>
          </p:cNvPr>
          <p:cNvSpPr/>
          <p:nvPr/>
        </p:nvSpPr>
        <p:spPr>
          <a:xfrm>
            <a:off x="-1" y="-1"/>
            <a:ext cx="4646023" cy="6858001"/>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Classroom of students raising their hands in front of a teacher">
            <a:extLst>
              <a:ext uri="{FF2B5EF4-FFF2-40B4-BE49-F238E27FC236}">
                <a16:creationId xmlns:a16="http://schemas.microsoft.com/office/drawing/2014/main" id="{964910BC-E238-0FEC-AEF1-532DFAE24605}"/>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0" y="0"/>
            <a:ext cx="4646022" cy="6858000"/>
          </a:xfrm>
          <a:prstGeom prst="rect">
            <a:avLst/>
          </a:prstGeom>
        </p:spPr>
      </p:pic>
      <p:sp>
        <p:nvSpPr>
          <p:cNvPr id="7" name="Title 1">
            <a:extLst>
              <a:ext uri="{FF2B5EF4-FFF2-40B4-BE49-F238E27FC236}">
                <a16:creationId xmlns:a16="http://schemas.microsoft.com/office/drawing/2014/main" id="{B9E6F02D-6117-6D10-AC51-4E0D71AAAE67}"/>
              </a:ext>
            </a:extLst>
          </p:cNvPr>
          <p:cNvSpPr txBox="1">
            <a:spLocks/>
          </p:cNvSpPr>
          <p:nvPr/>
        </p:nvSpPr>
        <p:spPr>
          <a:xfrm>
            <a:off x="863730" y="638704"/>
            <a:ext cx="2736446" cy="5571066"/>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FAQs</a:t>
            </a:r>
            <a:endParaRPr kumimoji="0" lang="en-GB" sz="48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Tree>
    <p:extLst>
      <p:ext uri="{BB962C8B-B14F-4D97-AF65-F5344CB8AC3E}">
        <p14:creationId xmlns:p14="http://schemas.microsoft.com/office/powerpoint/2010/main" val="294063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04D30F-63F6-D242-FFD6-1F6653AAE793}"/>
              </a:ext>
            </a:extLst>
          </p:cNvPr>
          <p:cNvSpPr>
            <a:spLocks noGrp="1"/>
          </p:cNvSpPr>
          <p:nvPr>
            <p:ph idx="1"/>
          </p:nvPr>
        </p:nvSpPr>
        <p:spPr>
          <a:xfrm>
            <a:off x="5051182" y="1495240"/>
            <a:ext cx="6633796" cy="4378022"/>
          </a:xfrm>
        </p:spPr>
        <p:txBody>
          <a:bodyPr>
            <a:noAutofit/>
          </a:bodyPr>
          <a:lstStyle/>
          <a:p>
            <a:pPr algn="just">
              <a:lnSpc>
                <a:spcPct val="120000"/>
              </a:lnSpc>
            </a:pPr>
            <a:r>
              <a:rPr lang="en-US" sz="2000" dirty="0">
                <a:latin typeface="Franklin Gothic Book" panose="020B0503020102020204" pitchFamily="34" charset="0"/>
              </a:rPr>
              <a:t>Project proposals must be submitted using the online survey available on the DTP website from </a:t>
            </a:r>
            <a:r>
              <a:rPr lang="en-US" sz="2000" b="1" dirty="0">
                <a:latin typeface="Franklin Gothic Book" panose="020B0503020102020204" pitchFamily="34" charset="0"/>
              </a:rPr>
              <a:t>Wednesday 4th June 2025</a:t>
            </a:r>
          </a:p>
          <a:p>
            <a:pPr algn="just">
              <a:lnSpc>
                <a:spcPct val="120000"/>
              </a:lnSpc>
            </a:pPr>
            <a:r>
              <a:rPr lang="en-US" sz="2000" dirty="0">
                <a:latin typeface="Franklin Gothic Book" panose="020B0503020102020204" pitchFamily="34" charset="0"/>
              </a:rPr>
              <a:t>The closing date for project applications is </a:t>
            </a:r>
            <a:r>
              <a:rPr lang="en-US" sz="2000" b="1" dirty="0">
                <a:latin typeface="Franklin Gothic Book" panose="020B0503020102020204" pitchFamily="34" charset="0"/>
              </a:rPr>
              <a:t>5pm on Friday 11th July 2025.</a:t>
            </a:r>
          </a:p>
          <a:p>
            <a:pPr algn="just">
              <a:lnSpc>
                <a:spcPct val="120000"/>
              </a:lnSpc>
            </a:pPr>
            <a:r>
              <a:rPr lang="en-US" sz="2000" dirty="0">
                <a:latin typeface="Franklin Gothic Book" panose="020B0503020102020204" pitchFamily="34" charset="0"/>
              </a:rPr>
              <a:t>Please read the full FAQ document available on the DTP website or request a copy of the information by contacting </a:t>
            </a:r>
            <a:r>
              <a:rPr lang="en-US" sz="2000" dirty="0">
                <a:latin typeface="Franklin Gothic Book" panose="020B0503020102020204" pitchFamily="34" charset="0"/>
                <a:hlinkClick r:id="rId2"/>
              </a:rPr>
              <a:t>GW4BioMed@Cardiff.ac.uk</a:t>
            </a:r>
            <a:r>
              <a:rPr lang="en-US" sz="2000" dirty="0">
                <a:latin typeface="Franklin Gothic Book" panose="020B0503020102020204" pitchFamily="34" charset="0"/>
              </a:rPr>
              <a:t> before applying</a:t>
            </a:r>
          </a:p>
          <a:p>
            <a:pPr algn="just">
              <a:lnSpc>
                <a:spcPct val="120000"/>
              </a:lnSpc>
            </a:pPr>
            <a:r>
              <a:rPr lang="en-US" sz="2000" dirty="0">
                <a:latin typeface="Franklin Gothic Book" panose="020B0503020102020204" pitchFamily="34" charset="0"/>
              </a:rPr>
              <a:t>Raise awareness of the DTP with potential PGR students</a:t>
            </a:r>
          </a:p>
          <a:p>
            <a:pPr algn="just">
              <a:lnSpc>
                <a:spcPct val="120000"/>
              </a:lnSpc>
            </a:pPr>
            <a:r>
              <a:rPr lang="en-US" sz="2000" dirty="0">
                <a:latin typeface="Franklin Gothic Book" panose="020B0503020102020204" pitchFamily="34" charset="0"/>
              </a:rPr>
              <a:t>Volunteer as a student application marker!</a:t>
            </a:r>
          </a:p>
        </p:txBody>
      </p:sp>
      <p:sp>
        <p:nvSpPr>
          <p:cNvPr id="10" name="Rectangle 9">
            <a:extLst>
              <a:ext uri="{FF2B5EF4-FFF2-40B4-BE49-F238E27FC236}">
                <a16:creationId xmlns:a16="http://schemas.microsoft.com/office/drawing/2014/main" id="{BB8185D7-F47B-7DCE-604E-7A82E26D8078}"/>
              </a:ext>
            </a:extLst>
          </p:cNvPr>
          <p:cNvSpPr/>
          <p:nvPr/>
        </p:nvSpPr>
        <p:spPr>
          <a:xfrm>
            <a:off x="-1" y="-1"/>
            <a:ext cx="4646023" cy="6858001"/>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Files">
            <a:extLst>
              <a:ext uri="{FF2B5EF4-FFF2-40B4-BE49-F238E27FC236}">
                <a16:creationId xmlns:a16="http://schemas.microsoft.com/office/drawing/2014/main" id="{2D325D97-DCD5-7237-C145-65CD655E866E}"/>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rot="16200000">
            <a:off x="-1104999" y="1104996"/>
            <a:ext cx="6858003" cy="4648006"/>
          </a:xfrm>
          <a:prstGeom prst="rect">
            <a:avLst/>
          </a:prstGeom>
        </p:spPr>
      </p:pic>
      <p:sp>
        <p:nvSpPr>
          <p:cNvPr id="7" name="Title 1">
            <a:extLst>
              <a:ext uri="{FF2B5EF4-FFF2-40B4-BE49-F238E27FC236}">
                <a16:creationId xmlns:a16="http://schemas.microsoft.com/office/drawing/2014/main" id="{B9E6F02D-6117-6D10-AC51-4E0D71AAAE67}"/>
              </a:ext>
            </a:extLst>
          </p:cNvPr>
          <p:cNvSpPr txBox="1">
            <a:spLocks/>
          </p:cNvSpPr>
          <p:nvPr/>
        </p:nvSpPr>
        <p:spPr>
          <a:xfrm>
            <a:off x="863730" y="638704"/>
            <a:ext cx="2736446" cy="5571066"/>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800" dirty="0">
                <a:solidFill>
                  <a:schemeClr val="bg1"/>
                </a:solidFill>
                <a:latin typeface="Franklin Gothic Demi" panose="020B0703020102020204" pitchFamily="34" charset="0"/>
              </a:rPr>
              <a:t>Next Steps</a:t>
            </a:r>
            <a:endParaRPr lang="en-GB" sz="48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1271095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05644270"/>
              </p:ext>
            </p:extLst>
          </p:nvPr>
        </p:nvGraphicFramePr>
        <p:xfrm>
          <a:off x="538890" y="1682016"/>
          <a:ext cx="11114219" cy="5018905"/>
        </p:xfrm>
        <a:graphic>
          <a:graphicData uri="http://schemas.openxmlformats.org/drawingml/2006/table">
            <a:tbl>
              <a:tblPr firstRow="1" bandRow="1">
                <a:tableStyleId>{5C22544A-7EE6-4342-B048-85BDC9FD1C3A}</a:tableStyleId>
              </a:tblPr>
              <a:tblGrid>
                <a:gridCol w="2803379">
                  <a:extLst>
                    <a:ext uri="{9D8B030D-6E8A-4147-A177-3AD203B41FA5}">
                      <a16:colId xmlns:a16="http://schemas.microsoft.com/office/drawing/2014/main" val="20000"/>
                    </a:ext>
                  </a:extLst>
                </a:gridCol>
                <a:gridCol w="4155420">
                  <a:extLst>
                    <a:ext uri="{9D8B030D-6E8A-4147-A177-3AD203B41FA5}">
                      <a16:colId xmlns:a16="http://schemas.microsoft.com/office/drawing/2014/main" val="20001"/>
                    </a:ext>
                  </a:extLst>
                </a:gridCol>
                <a:gridCol w="4155420">
                  <a:extLst>
                    <a:ext uri="{9D8B030D-6E8A-4147-A177-3AD203B41FA5}">
                      <a16:colId xmlns:a16="http://schemas.microsoft.com/office/drawing/2014/main" val="2731372401"/>
                    </a:ext>
                  </a:extLst>
                </a:gridCol>
              </a:tblGrid>
              <a:tr h="347988">
                <a:tc>
                  <a:txBody>
                    <a:bodyPr/>
                    <a:lstStyle/>
                    <a:p>
                      <a:pPr algn="ctr"/>
                      <a:r>
                        <a:rPr lang="en-GB" sz="1700" dirty="0"/>
                        <a:t>Role</a:t>
                      </a:r>
                    </a:p>
                  </a:txBody>
                  <a:tcPr marL="85901" marR="85901" marT="42951" marB="42951"/>
                </a:tc>
                <a:tc gridSpan="2">
                  <a:txBody>
                    <a:bodyPr/>
                    <a:lstStyle/>
                    <a:p>
                      <a:pPr algn="ctr"/>
                      <a:r>
                        <a:rPr lang="en-GB" sz="1700" dirty="0"/>
                        <a:t>Contact</a:t>
                      </a:r>
                    </a:p>
                  </a:txBody>
                  <a:tcPr marL="92501" marR="92501" marT="46251" marB="46251"/>
                </a:tc>
                <a:tc hMerge="1">
                  <a:txBody>
                    <a:bodyPr/>
                    <a:lstStyle/>
                    <a:p>
                      <a:pPr algn="ctr"/>
                      <a:endParaRPr lang="en-GB" sz="1200" dirty="0"/>
                    </a:p>
                  </a:txBody>
                  <a:tcPr/>
                </a:tc>
                <a:extLst>
                  <a:ext uri="{0D108BD9-81ED-4DB2-BD59-A6C34878D82A}">
                    <a16:rowId xmlns:a16="http://schemas.microsoft.com/office/drawing/2014/main" val="10000"/>
                  </a:ext>
                </a:extLst>
              </a:tr>
              <a:tr h="286339">
                <a:tc>
                  <a:txBody>
                    <a:bodyPr/>
                    <a:lstStyle/>
                    <a:p>
                      <a:pPr lvl="0">
                        <a:buNone/>
                      </a:pPr>
                      <a:r>
                        <a:rPr lang="en-GB" sz="1300" dirty="0"/>
                        <a:t>Director</a:t>
                      </a:r>
                      <a:endParaRPr lang="en-US" sz="1700"/>
                    </a:p>
                  </a:txBody>
                  <a:tcPr marL="85901" marR="85901" marT="42951" marB="42951"/>
                </a:tc>
                <a:tc>
                  <a:txBody>
                    <a:bodyPr/>
                    <a:lstStyle/>
                    <a:p>
                      <a:pPr lvl="0">
                        <a:buNone/>
                      </a:pPr>
                      <a:r>
                        <a:rPr lang="en-GB" sz="1300" dirty="0"/>
                        <a:t>Professor Emma Kidd</a:t>
                      </a:r>
                      <a:endParaRPr lang="en-US" sz="1700" dirty="0"/>
                    </a:p>
                  </a:txBody>
                  <a:tcPr marL="85901" marR="85901" marT="42951" marB="42951"/>
                </a:tc>
                <a:tc>
                  <a:txBody>
                    <a:bodyPr/>
                    <a:lstStyle/>
                    <a:p>
                      <a:pPr marL="0" marR="0" lvl="0" indent="0" algn="l" rtl="0">
                        <a:lnSpc>
                          <a:spcPct val="100000"/>
                        </a:lnSpc>
                        <a:spcBef>
                          <a:spcPts val="0"/>
                        </a:spcBef>
                        <a:spcAft>
                          <a:spcPts val="0"/>
                        </a:spcAft>
                        <a:buClrTx/>
                        <a:buSzTx/>
                        <a:buFontTx/>
                        <a:buNone/>
                      </a:pPr>
                      <a:r>
                        <a:rPr lang="en-GB" sz="1300" dirty="0">
                          <a:hlinkClick r:id="rId3"/>
                        </a:rPr>
                        <a:t>kiddej@cardiff.ac.uk</a:t>
                      </a:r>
                      <a:endParaRPr lang="en-US" sz="1700" dirty="0"/>
                    </a:p>
                  </a:txBody>
                  <a:tcPr marL="85901" marR="85901" marT="42951" marB="42951"/>
                </a:tc>
                <a:extLst>
                  <a:ext uri="{0D108BD9-81ED-4DB2-BD59-A6C34878D82A}">
                    <a16:rowId xmlns:a16="http://schemas.microsoft.com/office/drawing/2014/main" val="10001"/>
                  </a:ext>
                </a:extLst>
              </a:tr>
              <a:tr h="486776">
                <a:tc>
                  <a:txBody>
                    <a:bodyPr/>
                    <a:lstStyle/>
                    <a:p>
                      <a:pPr lvl="0">
                        <a:buNone/>
                      </a:pPr>
                      <a:r>
                        <a:rPr lang="en-GB" sz="1300" dirty="0"/>
                        <a:t>Director</a:t>
                      </a:r>
                      <a:r>
                        <a:rPr lang="en-GB" sz="1300" baseline="0" dirty="0"/>
                        <a:t> of Research Culture &amp; Wellbeing</a:t>
                      </a:r>
                      <a:endParaRPr lang="en-GB" sz="1300" dirty="0"/>
                    </a:p>
                  </a:txBody>
                  <a:tcPr marL="85901" marR="85901" marT="42951" marB="42951"/>
                </a:tc>
                <a:tc>
                  <a:txBody>
                    <a:bodyPr/>
                    <a:lstStyle/>
                    <a:p>
                      <a:pPr lvl="0">
                        <a:buNone/>
                      </a:pPr>
                      <a:r>
                        <a:rPr lang="en-GB" sz="1300" dirty="0"/>
                        <a:t>Dr Giovanni Biglino </a:t>
                      </a:r>
                      <a:endParaRPr lang="en-US" sz="1700" dirty="0"/>
                    </a:p>
                  </a:txBody>
                  <a:tcPr marL="85901" marR="85901" marT="42951" marB="42951"/>
                </a:tc>
                <a:tc>
                  <a:txBody>
                    <a:bodyPr/>
                    <a:lstStyle/>
                    <a:p>
                      <a:pPr marL="0" marR="0" lvl="0" indent="0" algn="l" defTabSz="914400" rtl="0">
                        <a:lnSpc>
                          <a:spcPct val="100000"/>
                        </a:lnSpc>
                        <a:spcBef>
                          <a:spcPts val="0"/>
                        </a:spcBef>
                        <a:spcAft>
                          <a:spcPts val="0"/>
                        </a:spcAft>
                        <a:buClrTx/>
                        <a:buSzTx/>
                        <a:buFontTx/>
                        <a:buNone/>
                        <a:tabLst/>
                        <a:defRPr/>
                      </a:pPr>
                      <a:r>
                        <a:rPr lang="en-GB" sz="1300" kern="1200" dirty="0">
                          <a:solidFill>
                            <a:schemeClr val="dk1"/>
                          </a:solidFill>
                          <a:latin typeface="+mn-lt"/>
                          <a:ea typeface="+mn-ea"/>
                          <a:cs typeface="+mn-cs"/>
                        </a:rPr>
                        <a:t>g.biglino@bristol.ac.uk</a:t>
                      </a:r>
                    </a:p>
                  </a:txBody>
                  <a:tcPr marL="85901" marR="85901" marT="42951" marB="42951"/>
                </a:tc>
                <a:extLst>
                  <a:ext uri="{0D108BD9-81ED-4DB2-BD59-A6C34878D82A}">
                    <a16:rowId xmlns:a16="http://schemas.microsoft.com/office/drawing/2014/main" val="10002"/>
                  </a:ext>
                </a:extLst>
              </a:tr>
              <a:tr h="486776">
                <a:tc>
                  <a:txBody>
                    <a:bodyPr/>
                    <a:lstStyle/>
                    <a:p>
                      <a:pPr lvl="0">
                        <a:buNone/>
                      </a:pPr>
                      <a:r>
                        <a:rPr lang="en-GB" sz="1300" dirty="0"/>
                        <a:t>Bath Academic Leads</a:t>
                      </a:r>
                    </a:p>
                  </a:txBody>
                  <a:tcPr marL="85901" marR="85901" marT="42951" marB="42951"/>
                </a:tc>
                <a:tc>
                  <a:txBody>
                    <a:bodyPr/>
                    <a:lstStyle/>
                    <a:p>
                      <a:pPr lvl="0">
                        <a:buNone/>
                      </a:pPr>
                      <a:r>
                        <a:rPr lang="en-GB" sz="1300" dirty="0"/>
                        <a:t>Dr Kate Button </a:t>
                      </a:r>
                      <a:endParaRPr lang="en-US" sz="1700" dirty="0"/>
                    </a:p>
                    <a:p>
                      <a:pPr lvl="0">
                        <a:buNone/>
                      </a:pPr>
                      <a:r>
                        <a:rPr lang="en-GB" sz="1300" dirty="0"/>
                        <a:t>Dr Julien Licchesi</a:t>
                      </a:r>
                      <a:endParaRPr lang="en-GB" sz="1700" dirty="0"/>
                    </a:p>
                  </a:txBody>
                  <a:tcPr marL="85901" marR="85901" marT="42951" marB="42951"/>
                </a:tc>
                <a:tc>
                  <a:txBody>
                    <a:bodyPr/>
                    <a:lstStyle/>
                    <a:p>
                      <a:pPr marL="0" marR="0" lvl="0" indent="0" algn="l" rtl="0">
                        <a:lnSpc>
                          <a:spcPct val="100000"/>
                        </a:lnSpc>
                        <a:spcBef>
                          <a:spcPts val="0"/>
                        </a:spcBef>
                        <a:spcAft>
                          <a:spcPts val="0"/>
                        </a:spcAft>
                        <a:buClrTx/>
                        <a:buSzTx/>
                        <a:buFontTx/>
                        <a:buNone/>
                      </a:pPr>
                      <a:r>
                        <a:rPr lang="en-GB" sz="1300" baseline="0" dirty="0">
                          <a:hlinkClick r:id="rId4"/>
                        </a:rPr>
                        <a:t>kn658@bath.ac.uk</a:t>
                      </a:r>
                      <a:endParaRPr lang="en-GB" sz="1300" baseline="0" dirty="0"/>
                    </a:p>
                    <a:p>
                      <a:pPr marL="0" marR="0" lvl="0" indent="0" algn="l" rtl="0">
                        <a:lnSpc>
                          <a:spcPct val="100000"/>
                        </a:lnSpc>
                        <a:spcBef>
                          <a:spcPts val="0"/>
                        </a:spcBef>
                        <a:spcAft>
                          <a:spcPts val="0"/>
                        </a:spcAft>
                        <a:buClrTx/>
                        <a:buSzTx/>
                        <a:buFontTx/>
                        <a:buNone/>
                      </a:pPr>
                      <a:r>
                        <a:rPr lang="en-GB" sz="1300" baseline="0" dirty="0"/>
                        <a:t>jdfl20@bath.ac.uk</a:t>
                      </a:r>
                    </a:p>
                  </a:txBody>
                  <a:tcPr marL="85901" marR="85901" marT="42951" marB="42951"/>
                </a:tc>
                <a:extLst>
                  <a:ext uri="{0D108BD9-81ED-4DB2-BD59-A6C34878D82A}">
                    <a16:rowId xmlns:a16="http://schemas.microsoft.com/office/drawing/2014/main" val="1887223710"/>
                  </a:ext>
                </a:extLst>
              </a:tr>
              <a:tr h="486776">
                <a:tc>
                  <a:txBody>
                    <a:bodyPr/>
                    <a:lstStyle/>
                    <a:p>
                      <a:pPr lvl="0">
                        <a:buNone/>
                      </a:pPr>
                      <a:r>
                        <a:rPr lang="en-GB" sz="1300" dirty="0"/>
                        <a:t>Bristol Academic Leads</a:t>
                      </a:r>
                      <a:endParaRPr lang="en-US" sz="1700" dirty="0"/>
                    </a:p>
                  </a:txBody>
                  <a:tcPr marL="85901" marR="85901" marT="42951" marB="42951"/>
                </a:tc>
                <a:tc>
                  <a:txBody>
                    <a:bodyPr/>
                    <a:lstStyle/>
                    <a:p>
                      <a:pPr lvl="0">
                        <a:buNone/>
                      </a:pPr>
                      <a:r>
                        <a:rPr lang="en-GB" sz="1300" dirty="0"/>
                        <a:t>Professor</a:t>
                      </a:r>
                      <a:r>
                        <a:rPr lang="en-GB" sz="1300" baseline="0" dirty="0"/>
                        <a:t> David Sheppard</a:t>
                      </a:r>
                    </a:p>
                    <a:p>
                      <a:pPr lvl="0">
                        <a:buNone/>
                      </a:pPr>
                      <a:r>
                        <a:rPr lang="en-GB" sz="1300" dirty="0"/>
                        <a:t>Professor Matthew Avison</a:t>
                      </a:r>
                    </a:p>
                  </a:txBody>
                  <a:tcPr marL="85901" marR="85901" marT="42951" marB="42951"/>
                </a:tc>
                <a:tc>
                  <a:txBody>
                    <a:bodyPr/>
                    <a:lstStyle/>
                    <a:p>
                      <a:pPr lvl="0">
                        <a:buNone/>
                      </a:pPr>
                      <a:r>
                        <a:rPr lang="en-GB" sz="1300" baseline="0" dirty="0">
                          <a:hlinkClick r:id="rId5"/>
                        </a:rPr>
                        <a:t>D.N.Sheppard@Bristol.ac.uk</a:t>
                      </a:r>
                      <a:r>
                        <a:rPr lang="en-GB" sz="1300" baseline="0" dirty="0"/>
                        <a:t> </a:t>
                      </a:r>
                    </a:p>
                    <a:p>
                      <a:pPr lvl="0">
                        <a:buNone/>
                      </a:pPr>
                      <a:r>
                        <a:rPr lang="en-GB" sz="1300" baseline="0" dirty="0"/>
                        <a:t>Matthewb.avison@bristol.ac.uk</a:t>
                      </a:r>
                      <a:endParaRPr lang="en-GB" sz="1300" dirty="0"/>
                    </a:p>
                  </a:txBody>
                  <a:tcPr marL="85901" marR="85901" marT="42951" marB="42951"/>
                </a:tc>
                <a:extLst>
                  <a:ext uri="{0D108BD9-81ED-4DB2-BD59-A6C34878D82A}">
                    <a16:rowId xmlns:a16="http://schemas.microsoft.com/office/drawing/2014/main" val="10003"/>
                  </a:ext>
                </a:extLst>
              </a:tr>
              <a:tr h="486776">
                <a:tc>
                  <a:txBody>
                    <a:bodyPr/>
                    <a:lstStyle/>
                    <a:p>
                      <a:pPr lvl="0">
                        <a:buNone/>
                      </a:pPr>
                      <a:r>
                        <a:rPr lang="en-GB" sz="1300" dirty="0"/>
                        <a:t>Cardiff</a:t>
                      </a:r>
                      <a:r>
                        <a:rPr lang="en-GB" sz="1300" baseline="0" dirty="0"/>
                        <a:t> Academic Leads</a:t>
                      </a:r>
                      <a:endParaRPr lang="en-GB" sz="1300" dirty="0"/>
                    </a:p>
                  </a:txBody>
                  <a:tcPr marL="85901" marR="85901" marT="42951" marB="42951"/>
                </a:tc>
                <a:tc>
                  <a:txBody>
                    <a:bodyPr/>
                    <a:lstStyle/>
                    <a:p>
                      <a:pPr lvl="0">
                        <a:buNone/>
                      </a:pPr>
                      <a:r>
                        <a:rPr lang="en-GB" sz="1300" dirty="0"/>
                        <a:t>Dr David Petrik</a:t>
                      </a:r>
                      <a:endParaRPr lang="en-US" sz="1700" dirty="0"/>
                    </a:p>
                    <a:p>
                      <a:pPr lvl="0">
                        <a:buNone/>
                      </a:pPr>
                      <a:r>
                        <a:rPr lang="en-GB" sz="1300" dirty="0"/>
                        <a:t>Dr Neil Rodrigues</a:t>
                      </a:r>
                      <a:endParaRPr lang="en-GB" sz="1700" dirty="0"/>
                    </a:p>
                  </a:txBody>
                  <a:tcPr marL="85901" marR="85901" marT="42951" marB="42951"/>
                </a:tc>
                <a:tc>
                  <a:txBody>
                    <a:bodyPr/>
                    <a:lstStyle/>
                    <a:p>
                      <a:pPr marL="0" marR="0" lvl="0" indent="0" algn="l" rtl="0">
                        <a:lnSpc>
                          <a:spcPct val="100000"/>
                        </a:lnSpc>
                        <a:spcBef>
                          <a:spcPts val="0"/>
                        </a:spcBef>
                        <a:spcAft>
                          <a:spcPts val="0"/>
                        </a:spcAft>
                        <a:buClrTx/>
                        <a:buSzTx/>
                        <a:buFontTx/>
                        <a:buNone/>
                      </a:pPr>
                      <a:r>
                        <a:rPr lang="en-GB" sz="1300" dirty="0">
                          <a:hlinkClick r:id="rId6"/>
                        </a:rPr>
                        <a:t>petrikd@cardiff.ac.uk</a:t>
                      </a:r>
                      <a:endParaRPr lang="en-GB" sz="1300" dirty="0"/>
                    </a:p>
                    <a:p>
                      <a:pPr marL="0" marR="0" lvl="0" indent="0" algn="l" defTabSz="914400" rtl="0">
                        <a:lnSpc>
                          <a:spcPct val="100000"/>
                        </a:lnSpc>
                        <a:spcBef>
                          <a:spcPts val="0"/>
                        </a:spcBef>
                        <a:spcAft>
                          <a:spcPts val="0"/>
                        </a:spcAft>
                        <a:buClrTx/>
                        <a:buSzTx/>
                        <a:buFontTx/>
                        <a:buNone/>
                        <a:tabLst/>
                        <a:defRPr/>
                      </a:pPr>
                      <a:r>
                        <a:rPr lang="en-GB" sz="1300" dirty="0">
                          <a:hlinkClick r:id="rId7"/>
                        </a:rPr>
                        <a:t>rodriguesn@cardiff.ac.uk</a:t>
                      </a:r>
                      <a:endParaRPr lang="en-GB" sz="1300" dirty="0"/>
                    </a:p>
                  </a:txBody>
                  <a:tcPr marL="85901" marR="85901" marT="42951" marB="42951"/>
                </a:tc>
                <a:extLst>
                  <a:ext uri="{0D108BD9-81ED-4DB2-BD59-A6C34878D82A}">
                    <a16:rowId xmlns:a16="http://schemas.microsoft.com/office/drawing/2014/main" val="10004"/>
                  </a:ext>
                </a:extLst>
              </a:tr>
              <a:tr h="486776">
                <a:tc>
                  <a:txBody>
                    <a:bodyPr/>
                    <a:lstStyle/>
                    <a:p>
                      <a:pPr lvl="0">
                        <a:buNone/>
                      </a:pPr>
                      <a:r>
                        <a:rPr lang="en-GB" sz="1300" dirty="0"/>
                        <a:t>Exeter</a:t>
                      </a:r>
                      <a:r>
                        <a:rPr lang="en-GB" sz="1300" baseline="0" dirty="0"/>
                        <a:t> Academic Leads</a:t>
                      </a:r>
                      <a:endParaRPr lang="en-GB" sz="1300" dirty="0"/>
                    </a:p>
                  </a:txBody>
                  <a:tcPr marL="85901" marR="85901" marT="42951" marB="42951"/>
                </a:tc>
                <a:tc>
                  <a:txBody>
                    <a:bodyPr/>
                    <a:lstStyle/>
                    <a:p>
                      <a:pPr lvl="0">
                        <a:buNone/>
                      </a:pPr>
                      <a:r>
                        <a:rPr lang="en-GB" sz="1300" dirty="0"/>
                        <a:t>Professor Wendy Noble </a:t>
                      </a:r>
                      <a:endParaRPr lang="en-US" sz="1700" dirty="0"/>
                    </a:p>
                    <a:p>
                      <a:pPr lvl="0">
                        <a:buNone/>
                      </a:pPr>
                      <a:r>
                        <a:rPr lang="en-GB" sz="1300" dirty="0"/>
                        <a:t>Dr Emma Dempster</a:t>
                      </a:r>
                    </a:p>
                  </a:txBody>
                  <a:tcPr marL="85901" marR="85901" marT="42951" marB="4295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rgbClr val="FF0000"/>
                          </a:solidFill>
                          <a:latin typeface="+mn-lt"/>
                          <a:ea typeface="+mn-ea"/>
                          <a:cs typeface="+mn-cs"/>
                          <a:hlinkClick r:id="rId8"/>
                        </a:rPr>
                        <a:t>w.noble2@exeter.ac.uk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rgbClr val="FF0000"/>
                          </a:solidFill>
                          <a:latin typeface="+mn-lt"/>
                          <a:ea typeface="+mn-ea"/>
                          <a:cs typeface="+mn-cs"/>
                          <a:hlinkClick r:id="rId8"/>
                        </a:rPr>
                        <a:t>e.l.dempster@exeter.ac.uk</a:t>
                      </a:r>
                      <a:endParaRPr lang="en-GB" sz="1300" kern="1200" dirty="0">
                        <a:solidFill>
                          <a:srgbClr val="FF0000"/>
                        </a:solidFill>
                        <a:latin typeface="+mn-lt"/>
                        <a:ea typeface="+mn-ea"/>
                        <a:cs typeface="+mn-cs"/>
                      </a:endParaRPr>
                    </a:p>
                  </a:txBody>
                  <a:tcPr marL="85901" marR="85901" marT="42951" marB="42951"/>
                </a:tc>
                <a:extLst>
                  <a:ext uri="{0D108BD9-81ED-4DB2-BD59-A6C34878D82A}">
                    <a16:rowId xmlns:a16="http://schemas.microsoft.com/office/drawing/2014/main" val="10005"/>
                  </a:ext>
                </a:extLst>
              </a:tr>
              <a:tr h="486776">
                <a:tc>
                  <a:txBody>
                    <a:bodyPr/>
                    <a:lstStyle/>
                    <a:p>
                      <a:pPr lvl="0">
                        <a:buNone/>
                      </a:pPr>
                      <a:r>
                        <a:rPr lang="en-GB" sz="1300" dirty="0"/>
                        <a:t>Infection, Immunity, Antibiotic Resistance and Repair</a:t>
                      </a:r>
                      <a:r>
                        <a:rPr lang="en-GB" sz="1300" baseline="0" dirty="0"/>
                        <a:t> Theme Leads</a:t>
                      </a:r>
                      <a:endParaRPr lang="en-GB" sz="1300" dirty="0"/>
                    </a:p>
                  </a:txBody>
                  <a:tcPr marL="85901" marR="85901" marT="42951" marB="42951"/>
                </a:tc>
                <a:tc>
                  <a:txBody>
                    <a:bodyPr/>
                    <a:lstStyle/>
                    <a:p>
                      <a:pPr lvl="0">
                        <a:buNone/>
                      </a:pPr>
                      <a:r>
                        <a:rPr lang="en-GB" sz="1300" dirty="0"/>
                        <a:t>Position Vacant </a:t>
                      </a:r>
                    </a:p>
                    <a:p>
                      <a:pPr lvl="0">
                        <a:buNone/>
                      </a:pPr>
                      <a:r>
                        <a:rPr lang="en-GB" sz="1300" dirty="0"/>
                        <a:t>Dr</a:t>
                      </a:r>
                      <a:r>
                        <a:rPr lang="en-GB" sz="1300" baseline="0" dirty="0"/>
                        <a:t> Martin Eichmann</a:t>
                      </a:r>
                      <a:endParaRPr lang="en-GB" sz="1300" dirty="0"/>
                    </a:p>
                  </a:txBody>
                  <a:tcPr marL="85901" marR="85901" marT="42951" marB="42951"/>
                </a:tc>
                <a:tc>
                  <a:txBody>
                    <a:bodyPr/>
                    <a:lstStyle/>
                    <a:p>
                      <a:pPr lvl="0">
                        <a:buNone/>
                      </a:pPr>
                      <a:endParaRPr lang="en-GB" sz="1300" dirty="0">
                        <a:solidFill>
                          <a:srgbClr val="FF0000"/>
                        </a:solidFill>
                        <a:hlinkClick r:id="rId9"/>
                      </a:endParaRPr>
                    </a:p>
                    <a:p>
                      <a:pPr lvl="0">
                        <a:buNone/>
                      </a:pPr>
                      <a:r>
                        <a:rPr lang="en-GB" sz="1300" dirty="0">
                          <a:solidFill>
                            <a:srgbClr val="FF0000"/>
                          </a:solidFill>
                          <a:hlinkClick r:id="rId9"/>
                        </a:rPr>
                        <a:t>M.Eichmann@exeter.ac.uk</a:t>
                      </a:r>
                      <a:endParaRPr lang="en-GB" sz="1300" dirty="0">
                        <a:solidFill>
                          <a:srgbClr val="FF0000"/>
                        </a:solidFill>
                      </a:endParaRPr>
                    </a:p>
                  </a:txBody>
                  <a:tcPr marL="85901" marR="85901" marT="42951" marB="42951"/>
                </a:tc>
                <a:extLst>
                  <a:ext uri="{0D108BD9-81ED-4DB2-BD59-A6C34878D82A}">
                    <a16:rowId xmlns:a16="http://schemas.microsoft.com/office/drawing/2014/main" val="10006"/>
                  </a:ext>
                </a:extLst>
              </a:tr>
              <a:tr h="486776">
                <a:tc>
                  <a:txBody>
                    <a:bodyPr/>
                    <a:lstStyle/>
                    <a:p>
                      <a:pPr lvl="0">
                        <a:buNone/>
                      </a:pPr>
                      <a:r>
                        <a:rPr lang="en-GB" sz="1300" dirty="0"/>
                        <a:t>Neuroscience</a:t>
                      </a:r>
                      <a:r>
                        <a:rPr lang="en-GB" sz="1300" baseline="0" dirty="0"/>
                        <a:t> and Mental Health Theme Leads</a:t>
                      </a:r>
                      <a:endParaRPr lang="en-GB" sz="1300" dirty="0"/>
                    </a:p>
                  </a:txBody>
                  <a:tcPr marL="85901" marR="85901" marT="42951" marB="42951"/>
                </a:tc>
                <a:tc>
                  <a:txBody>
                    <a:bodyPr/>
                    <a:lstStyle/>
                    <a:p>
                      <a:pPr marL="0" marR="0" lvl="0" indent="0" algn="l" rtl="0">
                        <a:lnSpc>
                          <a:spcPct val="100000"/>
                        </a:lnSpc>
                        <a:spcBef>
                          <a:spcPts val="0"/>
                        </a:spcBef>
                        <a:spcAft>
                          <a:spcPts val="0"/>
                        </a:spcAft>
                        <a:buClrTx/>
                        <a:buSzTx/>
                        <a:buFontTx/>
                        <a:buNone/>
                      </a:pPr>
                      <a:r>
                        <a:rPr lang="en-GB" sz="1300" baseline="0" dirty="0"/>
                        <a:t>Dr Esther Walton</a:t>
                      </a:r>
                      <a:endParaRPr lang="en-US" sz="1700" dirty="0"/>
                    </a:p>
                    <a:p>
                      <a:pPr lvl="0">
                        <a:buNone/>
                      </a:pPr>
                      <a:r>
                        <a:rPr lang="en-GB" sz="1300" baseline="0" dirty="0"/>
                        <a:t>Dr Emma Dempster </a:t>
                      </a:r>
                      <a:endParaRPr lang="en-GB" sz="1700" dirty="0"/>
                    </a:p>
                  </a:txBody>
                  <a:tcPr marL="85901" marR="85901" marT="42951" marB="42951"/>
                </a:tc>
                <a:tc>
                  <a:txBody>
                    <a:bodyPr/>
                    <a:lstStyle/>
                    <a:p>
                      <a:pPr marL="0" marR="0" lvl="0" indent="0" algn="l" rtl="0">
                        <a:lnSpc>
                          <a:spcPct val="100000"/>
                        </a:lnSpc>
                        <a:spcBef>
                          <a:spcPts val="0"/>
                        </a:spcBef>
                        <a:spcAft>
                          <a:spcPts val="0"/>
                        </a:spcAft>
                        <a:buClrTx/>
                        <a:buSzTx/>
                        <a:buFontTx/>
                        <a:buNone/>
                      </a:pPr>
                      <a:r>
                        <a:rPr lang="en-GB" sz="1300" kern="1200" dirty="0">
                          <a:solidFill>
                            <a:srgbClr val="FF0000"/>
                          </a:solidFill>
                          <a:latin typeface="+mn-lt"/>
                          <a:ea typeface="+mn-ea"/>
                          <a:cs typeface="+mn-cs"/>
                          <a:hlinkClick r:id="rId10"/>
                        </a:rPr>
                        <a:t>E.Walton@bath.ac.uk</a:t>
                      </a:r>
                      <a:endParaRPr lang="en-GB" sz="1300" kern="1200" dirty="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rgbClr val="FF0000"/>
                          </a:solidFill>
                          <a:latin typeface="+mn-lt"/>
                          <a:ea typeface="+mn-ea"/>
                          <a:cs typeface="+mn-cs"/>
                          <a:hlinkClick r:id="rId8"/>
                        </a:rPr>
                        <a:t>e.l.dempster@exeter.ac.uk</a:t>
                      </a:r>
                      <a:endParaRPr lang="en-GB" sz="1300" kern="1200" dirty="0">
                        <a:solidFill>
                          <a:srgbClr val="FF0000"/>
                        </a:solidFill>
                        <a:latin typeface="+mn-lt"/>
                        <a:ea typeface="+mn-ea"/>
                        <a:cs typeface="+mn-cs"/>
                      </a:endParaRPr>
                    </a:p>
                  </a:txBody>
                  <a:tcPr marL="85901" marR="85901" marT="42951" marB="42951"/>
                </a:tc>
                <a:extLst>
                  <a:ext uri="{0D108BD9-81ED-4DB2-BD59-A6C34878D82A}">
                    <a16:rowId xmlns:a16="http://schemas.microsoft.com/office/drawing/2014/main" val="10007"/>
                  </a:ext>
                </a:extLst>
              </a:tr>
              <a:tr h="486776">
                <a:tc>
                  <a:txBody>
                    <a:bodyPr/>
                    <a:lstStyle/>
                    <a:p>
                      <a:pPr lvl="0">
                        <a:buNone/>
                      </a:pPr>
                      <a:r>
                        <a:rPr lang="en-GB" sz="1300" dirty="0"/>
                        <a:t>Population Health Sciences Theme Leads</a:t>
                      </a:r>
                      <a:endParaRPr lang="en-US" sz="1700"/>
                    </a:p>
                  </a:txBody>
                  <a:tcPr marL="85901" marR="85901" marT="42951" marB="42951"/>
                </a:tc>
                <a:tc>
                  <a:txBody>
                    <a:bodyPr/>
                    <a:lstStyle/>
                    <a:p>
                      <a:pPr lvl="0">
                        <a:buNone/>
                      </a:pPr>
                      <a:r>
                        <a:rPr lang="en-GB" sz="1300" dirty="0"/>
                        <a:t>Position Vacant </a:t>
                      </a:r>
                    </a:p>
                    <a:p>
                      <a:pPr lvl="0">
                        <a:buNone/>
                      </a:pPr>
                      <a:r>
                        <a:rPr lang="en-GB" sz="1300" dirty="0"/>
                        <a:t>Dr Jon Heron</a:t>
                      </a:r>
                      <a:endParaRPr lang="en-US" sz="1700" dirty="0"/>
                    </a:p>
                  </a:txBody>
                  <a:tcPr marL="85901" marR="85901" marT="42951" marB="42951"/>
                </a:tc>
                <a:tc>
                  <a:txBody>
                    <a:bodyPr/>
                    <a:lstStyle/>
                    <a:p>
                      <a:pPr lvl="0">
                        <a:buNone/>
                      </a:pPr>
                      <a:endParaRPr lang="en-GB" sz="1300" dirty="0">
                        <a:hlinkClick r:id="rId11"/>
                      </a:endParaRPr>
                    </a:p>
                    <a:p>
                      <a:pPr lvl="0">
                        <a:buNone/>
                      </a:pPr>
                      <a:r>
                        <a:rPr lang="en-GB" sz="1300" dirty="0">
                          <a:hlinkClick r:id="rId11"/>
                        </a:rPr>
                        <a:t>jon.heron@bristol.ac.uk</a:t>
                      </a:r>
                      <a:endParaRPr lang="en-GB" sz="1300" dirty="0"/>
                    </a:p>
                  </a:txBody>
                  <a:tcPr marL="85901" marR="85901" marT="42951" marB="42951"/>
                </a:tc>
                <a:extLst>
                  <a:ext uri="{0D108BD9-81ED-4DB2-BD59-A6C34878D82A}">
                    <a16:rowId xmlns:a16="http://schemas.microsoft.com/office/drawing/2014/main" val="10008"/>
                  </a:ext>
                </a:extLst>
              </a:tr>
              <a:tr h="486776">
                <a:tc>
                  <a:txBody>
                    <a:bodyPr/>
                    <a:lstStyle/>
                    <a:p>
                      <a:pPr lvl="0">
                        <a:buNone/>
                      </a:pPr>
                      <a:r>
                        <a:rPr lang="en-GB" sz="1300" dirty="0"/>
                        <a:t>DTP</a:t>
                      </a:r>
                      <a:r>
                        <a:rPr lang="en-GB" sz="1300" baseline="0" dirty="0"/>
                        <a:t> Hub</a:t>
                      </a:r>
                      <a:endParaRPr lang="en-GB" sz="1300" dirty="0"/>
                    </a:p>
                  </a:txBody>
                  <a:tcPr marL="85901" marR="85901" marT="42951" marB="42951"/>
                </a:tc>
                <a:tc>
                  <a:txBody>
                    <a:bodyPr/>
                    <a:lstStyle/>
                    <a:p>
                      <a:pPr lvl="0">
                        <a:buNone/>
                      </a:pPr>
                      <a:r>
                        <a:rPr lang="en-GB" sz="1300" dirty="0"/>
                        <a:t>Erica Lewis – Centre Manager</a:t>
                      </a:r>
                      <a:endParaRPr lang="en-US" sz="1700" dirty="0"/>
                    </a:p>
                  </a:txBody>
                  <a:tcPr marL="85901" marR="85901" marT="42951" marB="42951"/>
                </a:tc>
                <a:tc>
                  <a:txBody>
                    <a:bodyPr/>
                    <a:lstStyle/>
                    <a:p>
                      <a:pPr lvl="0">
                        <a:buNone/>
                      </a:pPr>
                      <a:r>
                        <a:rPr lang="en-GB" sz="1300" dirty="0">
                          <a:hlinkClick r:id="rId12"/>
                        </a:rPr>
                        <a:t>gw4biomed@cardiff.ac.uk</a:t>
                      </a:r>
                      <a:endParaRPr lang="en-GB" sz="1300" dirty="0"/>
                    </a:p>
                    <a:p>
                      <a:pPr lvl="0">
                        <a:buNone/>
                      </a:pPr>
                      <a:endParaRPr lang="en-GB" sz="1300" dirty="0"/>
                    </a:p>
                  </a:txBody>
                  <a:tcPr marL="85901" marR="85901" marT="42951" marB="42951"/>
                </a:tc>
                <a:extLst>
                  <a:ext uri="{0D108BD9-81ED-4DB2-BD59-A6C34878D82A}">
                    <a16:rowId xmlns:a16="http://schemas.microsoft.com/office/drawing/2014/main" val="10009"/>
                  </a:ext>
                </a:extLst>
              </a:tr>
            </a:tbl>
          </a:graphicData>
        </a:graphic>
      </p:graphicFrame>
      <p:sp>
        <p:nvSpPr>
          <p:cNvPr id="2" name="Rectangle 1">
            <a:extLst>
              <a:ext uri="{FF2B5EF4-FFF2-40B4-BE49-F238E27FC236}">
                <a16:creationId xmlns:a16="http://schemas.microsoft.com/office/drawing/2014/main" id="{BDC05293-90BC-6D85-E0C2-3EA4FC7F0B3D}"/>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3" name="Title 4">
            <a:extLst>
              <a:ext uri="{FF2B5EF4-FFF2-40B4-BE49-F238E27FC236}">
                <a16:creationId xmlns:a16="http://schemas.microsoft.com/office/drawing/2014/main" id="{3C37EB33-CB51-B30D-E2A0-A90AF8BA5D3F}"/>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Contact Details</a:t>
            </a:r>
          </a:p>
        </p:txBody>
      </p:sp>
    </p:spTree>
    <p:extLst>
      <p:ext uri="{BB962C8B-B14F-4D97-AF65-F5344CB8AC3E}">
        <p14:creationId xmlns:p14="http://schemas.microsoft.com/office/powerpoint/2010/main" val="7800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Award</a:t>
            </a:r>
          </a:p>
        </p:txBody>
      </p:sp>
      <p:grpSp>
        <p:nvGrpSpPr>
          <p:cNvPr id="18" name="Group 17">
            <a:extLst>
              <a:ext uri="{FF2B5EF4-FFF2-40B4-BE49-F238E27FC236}">
                <a16:creationId xmlns:a16="http://schemas.microsoft.com/office/drawing/2014/main" id="{0878829B-FA83-9BAC-A1D2-21F5C102B752}"/>
              </a:ext>
            </a:extLst>
          </p:cNvPr>
          <p:cNvGrpSpPr/>
          <p:nvPr/>
        </p:nvGrpSpPr>
        <p:grpSpPr>
          <a:xfrm>
            <a:off x="593170" y="2138370"/>
            <a:ext cx="8982204" cy="4050197"/>
            <a:chOff x="1175862" y="1848224"/>
            <a:chExt cx="8215273" cy="4050197"/>
          </a:xfrm>
        </p:grpSpPr>
        <p:sp>
          <p:nvSpPr>
            <p:cNvPr id="19" name="Freeform 8">
              <a:extLst>
                <a:ext uri="{FF2B5EF4-FFF2-40B4-BE49-F238E27FC236}">
                  <a16:creationId xmlns:a16="http://schemas.microsoft.com/office/drawing/2014/main" id="{45893EAA-BDF9-E830-36B2-E06F7F98703F}"/>
                </a:ext>
              </a:extLst>
            </p:cNvPr>
            <p:cNvSpPr/>
            <p:nvPr/>
          </p:nvSpPr>
          <p:spPr>
            <a:xfrm>
              <a:off x="5750386" y="1848224"/>
              <a:ext cx="1308883" cy="1489769"/>
            </a:xfrm>
            <a:custGeom>
              <a:avLst/>
              <a:gdLst>
                <a:gd name="connsiteX0" fmla="*/ 0 w 1489769"/>
                <a:gd name="connsiteY0" fmla="*/ 648050 h 1296099"/>
                <a:gd name="connsiteX1" fmla="*/ 324025 w 1489769"/>
                <a:gd name="connsiteY1" fmla="*/ 0 h 1296099"/>
                <a:gd name="connsiteX2" fmla="*/ 1165744 w 1489769"/>
                <a:gd name="connsiteY2" fmla="*/ 0 h 1296099"/>
                <a:gd name="connsiteX3" fmla="*/ 1489769 w 1489769"/>
                <a:gd name="connsiteY3" fmla="*/ 648050 h 1296099"/>
                <a:gd name="connsiteX4" fmla="*/ 1165744 w 1489769"/>
                <a:gd name="connsiteY4" fmla="*/ 1296099 h 1296099"/>
                <a:gd name="connsiteX5" fmla="*/ 324025 w 1489769"/>
                <a:gd name="connsiteY5" fmla="*/ 1296099 h 1296099"/>
                <a:gd name="connsiteX6" fmla="*/ 0 w 1489769"/>
                <a:gd name="connsiteY6" fmla="*/ 648050 h 129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69" h="1296099">
                  <a:moveTo>
                    <a:pt x="744884" y="0"/>
                  </a:moveTo>
                  <a:lnTo>
                    <a:pt x="1489769" y="281902"/>
                  </a:lnTo>
                  <a:lnTo>
                    <a:pt x="1489769" y="1014197"/>
                  </a:lnTo>
                  <a:lnTo>
                    <a:pt x="744884" y="1296099"/>
                  </a:lnTo>
                  <a:lnTo>
                    <a:pt x="0" y="1014197"/>
                  </a:lnTo>
                  <a:lnTo>
                    <a:pt x="0" y="281902"/>
                  </a:lnTo>
                  <a:lnTo>
                    <a:pt x="744884"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7695" tIns="277876" rIns="247695" bIns="277876"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Freeform 9">
              <a:extLst>
                <a:ext uri="{FF2B5EF4-FFF2-40B4-BE49-F238E27FC236}">
                  <a16:creationId xmlns:a16="http://schemas.microsoft.com/office/drawing/2014/main" id="{6DF4841B-D24C-9196-D681-F0DAAE26BA2D}"/>
                </a:ext>
              </a:extLst>
            </p:cNvPr>
            <p:cNvSpPr/>
            <p:nvPr/>
          </p:nvSpPr>
          <p:spPr>
            <a:xfrm>
              <a:off x="7157879" y="2129248"/>
              <a:ext cx="2233256" cy="893861"/>
            </a:xfrm>
            <a:custGeom>
              <a:avLst/>
              <a:gdLst>
                <a:gd name="connsiteX0" fmla="*/ 0 w 1848841"/>
                <a:gd name="connsiteY0" fmla="*/ 0 h 893861"/>
                <a:gd name="connsiteX1" fmla="*/ 1848841 w 1848841"/>
                <a:gd name="connsiteY1" fmla="*/ 0 h 893861"/>
                <a:gd name="connsiteX2" fmla="*/ 1848841 w 1848841"/>
                <a:gd name="connsiteY2" fmla="*/ 893861 h 893861"/>
                <a:gd name="connsiteX3" fmla="*/ 0 w 1848841"/>
                <a:gd name="connsiteY3" fmla="*/ 893861 h 893861"/>
                <a:gd name="connsiteX4" fmla="*/ 0 w 1848841"/>
                <a:gd name="connsiteY4" fmla="*/ 0 h 893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841" h="893861">
                  <a:moveTo>
                    <a:pt x="0" y="0"/>
                  </a:moveTo>
                  <a:lnTo>
                    <a:pt x="1848841" y="0"/>
                  </a:lnTo>
                  <a:lnTo>
                    <a:pt x="1848841" y="893861"/>
                  </a:lnTo>
                  <a:lnTo>
                    <a:pt x="0" y="8938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3 initial intakes beginning 2016-17</a:t>
              </a:r>
            </a:p>
          </p:txBody>
        </p:sp>
        <p:sp>
          <p:nvSpPr>
            <p:cNvPr id="21" name="Freeform 10">
              <a:extLst>
                <a:ext uri="{FF2B5EF4-FFF2-40B4-BE49-F238E27FC236}">
                  <a16:creationId xmlns:a16="http://schemas.microsoft.com/office/drawing/2014/main" id="{D3491978-9C6D-45E5-A27B-7B4C6635E732}"/>
                </a:ext>
              </a:extLst>
            </p:cNvPr>
            <p:cNvSpPr/>
            <p:nvPr/>
          </p:nvSpPr>
          <p:spPr>
            <a:xfrm>
              <a:off x="4363383" y="1848224"/>
              <a:ext cx="1296099" cy="1489769"/>
            </a:xfrm>
            <a:custGeom>
              <a:avLst/>
              <a:gdLst>
                <a:gd name="connsiteX0" fmla="*/ 0 w 1489769"/>
                <a:gd name="connsiteY0" fmla="*/ 648050 h 1296099"/>
                <a:gd name="connsiteX1" fmla="*/ 324025 w 1489769"/>
                <a:gd name="connsiteY1" fmla="*/ 0 h 1296099"/>
                <a:gd name="connsiteX2" fmla="*/ 1165744 w 1489769"/>
                <a:gd name="connsiteY2" fmla="*/ 0 h 1296099"/>
                <a:gd name="connsiteX3" fmla="*/ 1489769 w 1489769"/>
                <a:gd name="connsiteY3" fmla="*/ 648050 h 1296099"/>
                <a:gd name="connsiteX4" fmla="*/ 1165744 w 1489769"/>
                <a:gd name="connsiteY4" fmla="*/ 1296099 h 1296099"/>
                <a:gd name="connsiteX5" fmla="*/ 324025 w 1489769"/>
                <a:gd name="connsiteY5" fmla="*/ 1296099 h 1296099"/>
                <a:gd name="connsiteX6" fmla="*/ 0 w 1489769"/>
                <a:gd name="connsiteY6" fmla="*/ 648050 h 129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69" h="1296099">
                  <a:moveTo>
                    <a:pt x="744884" y="0"/>
                  </a:moveTo>
                  <a:lnTo>
                    <a:pt x="1489769" y="281902"/>
                  </a:lnTo>
                  <a:lnTo>
                    <a:pt x="1489769" y="1014197"/>
                  </a:lnTo>
                  <a:lnTo>
                    <a:pt x="744884" y="1296099"/>
                  </a:lnTo>
                  <a:lnTo>
                    <a:pt x="0" y="1014197"/>
                  </a:lnTo>
                  <a:lnTo>
                    <a:pt x="0" y="281902"/>
                  </a:lnTo>
                  <a:lnTo>
                    <a:pt x="744884"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1975" tIns="232156" rIns="201975" bIns="232156"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rPr>
                <a:t>3 students recruited in AI &amp; Data Science call in 2018</a:t>
              </a:r>
            </a:p>
          </p:txBody>
        </p:sp>
        <p:sp>
          <p:nvSpPr>
            <p:cNvPr id="22" name="Freeform 11">
              <a:extLst>
                <a:ext uri="{FF2B5EF4-FFF2-40B4-BE49-F238E27FC236}">
                  <a16:creationId xmlns:a16="http://schemas.microsoft.com/office/drawing/2014/main" id="{2D4F28AD-BBDB-D1A2-090A-6F7BB35888C4}"/>
                </a:ext>
              </a:extLst>
            </p:cNvPr>
            <p:cNvSpPr/>
            <p:nvPr/>
          </p:nvSpPr>
          <p:spPr>
            <a:xfrm>
              <a:off x="4999191" y="3112740"/>
              <a:ext cx="1308883" cy="1489769"/>
            </a:xfrm>
            <a:custGeom>
              <a:avLst/>
              <a:gdLst>
                <a:gd name="connsiteX0" fmla="*/ 0 w 1489769"/>
                <a:gd name="connsiteY0" fmla="*/ 648050 h 1296099"/>
                <a:gd name="connsiteX1" fmla="*/ 324025 w 1489769"/>
                <a:gd name="connsiteY1" fmla="*/ 0 h 1296099"/>
                <a:gd name="connsiteX2" fmla="*/ 1165744 w 1489769"/>
                <a:gd name="connsiteY2" fmla="*/ 0 h 1296099"/>
                <a:gd name="connsiteX3" fmla="*/ 1489769 w 1489769"/>
                <a:gd name="connsiteY3" fmla="*/ 648050 h 1296099"/>
                <a:gd name="connsiteX4" fmla="*/ 1165744 w 1489769"/>
                <a:gd name="connsiteY4" fmla="*/ 1296099 h 1296099"/>
                <a:gd name="connsiteX5" fmla="*/ 324025 w 1489769"/>
                <a:gd name="connsiteY5" fmla="*/ 1296099 h 1296099"/>
                <a:gd name="connsiteX6" fmla="*/ 0 w 1489769"/>
                <a:gd name="connsiteY6" fmla="*/ 648050 h 129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69" h="1296099">
                  <a:moveTo>
                    <a:pt x="744884" y="0"/>
                  </a:moveTo>
                  <a:lnTo>
                    <a:pt x="1489769" y="281902"/>
                  </a:lnTo>
                  <a:lnTo>
                    <a:pt x="1489769" y="1014197"/>
                  </a:lnTo>
                  <a:lnTo>
                    <a:pt x="744884" y="1296099"/>
                  </a:lnTo>
                  <a:lnTo>
                    <a:pt x="0" y="1014197"/>
                  </a:lnTo>
                  <a:lnTo>
                    <a:pt x="0" y="281902"/>
                  </a:lnTo>
                  <a:lnTo>
                    <a:pt x="744884"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695" tIns="277876" rIns="247695" bIns="277876"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Freeform 12">
              <a:extLst>
                <a:ext uri="{FF2B5EF4-FFF2-40B4-BE49-F238E27FC236}">
                  <a16:creationId xmlns:a16="http://schemas.microsoft.com/office/drawing/2014/main" id="{E335F269-D919-05F0-8305-5912164D33AE}"/>
                </a:ext>
              </a:extLst>
            </p:cNvPr>
            <p:cNvSpPr/>
            <p:nvPr/>
          </p:nvSpPr>
          <p:spPr>
            <a:xfrm>
              <a:off x="2838876" y="3410694"/>
              <a:ext cx="2069412" cy="893861"/>
            </a:xfrm>
            <a:custGeom>
              <a:avLst/>
              <a:gdLst>
                <a:gd name="connsiteX0" fmla="*/ 0 w 2363549"/>
                <a:gd name="connsiteY0" fmla="*/ 0 h 893861"/>
                <a:gd name="connsiteX1" fmla="*/ 2363549 w 2363549"/>
                <a:gd name="connsiteY1" fmla="*/ 0 h 893861"/>
                <a:gd name="connsiteX2" fmla="*/ 2363549 w 2363549"/>
                <a:gd name="connsiteY2" fmla="*/ 893861 h 893861"/>
                <a:gd name="connsiteX3" fmla="*/ 0 w 2363549"/>
                <a:gd name="connsiteY3" fmla="*/ 893861 h 893861"/>
                <a:gd name="connsiteX4" fmla="*/ 0 w 2363549"/>
                <a:gd name="connsiteY4" fmla="*/ 0 h 893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549" h="893861">
                  <a:moveTo>
                    <a:pt x="0" y="0"/>
                  </a:moveTo>
                  <a:lnTo>
                    <a:pt x="2363549" y="0"/>
                  </a:lnTo>
                  <a:lnTo>
                    <a:pt x="2363549" y="893861"/>
                  </a:lnTo>
                  <a:lnTo>
                    <a:pt x="0" y="8938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marR="0" lvl="0" indent="0" algn="r" defTabSz="4889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Awarded additional 3 intakes for 2019-20, 2020-21 and 2021-22</a:t>
              </a:r>
            </a:p>
          </p:txBody>
        </p:sp>
        <p:sp>
          <p:nvSpPr>
            <p:cNvPr id="24" name="Freeform 13">
              <a:extLst>
                <a:ext uri="{FF2B5EF4-FFF2-40B4-BE49-F238E27FC236}">
                  <a16:creationId xmlns:a16="http://schemas.microsoft.com/office/drawing/2014/main" id="{D72668F1-0462-8F88-9B71-E4A231040D4F}"/>
                </a:ext>
              </a:extLst>
            </p:cNvPr>
            <p:cNvSpPr/>
            <p:nvPr/>
          </p:nvSpPr>
          <p:spPr>
            <a:xfrm>
              <a:off x="6425151" y="3112740"/>
              <a:ext cx="1296099" cy="1489769"/>
            </a:xfrm>
            <a:custGeom>
              <a:avLst/>
              <a:gdLst>
                <a:gd name="connsiteX0" fmla="*/ 0 w 1489769"/>
                <a:gd name="connsiteY0" fmla="*/ 648050 h 1296099"/>
                <a:gd name="connsiteX1" fmla="*/ 324025 w 1489769"/>
                <a:gd name="connsiteY1" fmla="*/ 0 h 1296099"/>
                <a:gd name="connsiteX2" fmla="*/ 1165744 w 1489769"/>
                <a:gd name="connsiteY2" fmla="*/ 0 h 1296099"/>
                <a:gd name="connsiteX3" fmla="*/ 1489769 w 1489769"/>
                <a:gd name="connsiteY3" fmla="*/ 648050 h 1296099"/>
                <a:gd name="connsiteX4" fmla="*/ 1165744 w 1489769"/>
                <a:gd name="connsiteY4" fmla="*/ 1296099 h 1296099"/>
                <a:gd name="connsiteX5" fmla="*/ 324025 w 1489769"/>
                <a:gd name="connsiteY5" fmla="*/ 1296099 h 1296099"/>
                <a:gd name="connsiteX6" fmla="*/ 0 w 1489769"/>
                <a:gd name="connsiteY6" fmla="*/ 648050 h 129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69" h="1296099">
                  <a:moveTo>
                    <a:pt x="744884" y="0"/>
                  </a:moveTo>
                  <a:lnTo>
                    <a:pt x="1489769" y="281902"/>
                  </a:lnTo>
                  <a:lnTo>
                    <a:pt x="1489769" y="1014197"/>
                  </a:lnTo>
                  <a:lnTo>
                    <a:pt x="744884" y="1296099"/>
                  </a:lnTo>
                  <a:lnTo>
                    <a:pt x="0" y="1014197"/>
                  </a:lnTo>
                  <a:lnTo>
                    <a:pt x="0" y="281902"/>
                  </a:lnTo>
                  <a:lnTo>
                    <a:pt x="744884"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1975" tIns="232156" rIns="201975" bIns="232156"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Freeform 14">
              <a:extLst>
                <a:ext uri="{FF2B5EF4-FFF2-40B4-BE49-F238E27FC236}">
                  <a16:creationId xmlns:a16="http://schemas.microsoft.com/office/drawing/2014/main" id="{A2B5CB5C-FF00-F81C-977B-C63FDC51B722}"/>
                </a:ext>
              </a:extLst>
            </p:cNvPr>
            <p:cNvSpPr/>
            <p:nvPr/>
          </p:nvSpPr>
          <p:spPr>
            <a:xfrm>
              <a:off x="5807230" y="4408652"/>
              <a:ext cx="1350649" cy="1489769"/>
            </a:xfrm>
            <a:custGeom>
              <a:avLst/>
              <a:gdLst>
                <a:gd name="connsiteX0" fmla="*/ 0 w 1489769"/>
                <a:gd name="connsiteY0" fmla="*/ 648050 h 1296099"/>
                <a:gd name="connsiteX1" fmla="*/ 324025 w 1489769"/>
                <a:gd name="connsiteY1" fmla="*/ 0 h 1296099"/>
                <a:gd name="connsiteX2" fmla="*/ 1165744 w 1489769"/>
                <a:gd name="connsiteY2" fmla="*/ 0 h 1296099"/>
                <a:gd name="connsiteX3" fmla="*/ 1489769 w 1489769"/>
                <a:gd name="connsiteY3" fmla="*/ 648050 h 1296099"/>
                <a:gd name="connsiteX4" fmla="*/ 1165744 w 1489769"/>
                <a:gd name="connsiteY4" fmla="*/ 1296099 h 1296099"/>
                <a:gd name="connsiteX5" fmla="*/ 324025 w 1489769"/>
                <a:gd name="connsiteY5" fmla="*/ 1296099 h 1296099"/>
                <a:gd name="connsiteX6" fmla="*/ 0 w 1489769"/>
                <a:gd name="connsiteY6" fmla="*/ 648050 h 129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69" h="1296099">
                  <a:moveTo>
                    <a:pt x="744884" y="0"/>
                  </a:moveTo>
                  <a:lnTo>
                    <a:pt x="1489769" y="281902"/>
                  </a:lnTo>
                  <a:lnTo>
                    <a:pt x="1489769" y="1014197"/>
                  </a:lnTo>
                  <a:lnTo>
                    <a:pt x="744884" y="1296099"/>
                  </a:lnTo>
                  <a:lnTo>
                    <a:pt x="0" y="1014197"/>
                  </a:lnTo>
                  <a:lnTo>
                    <a:pt x="0" y="281902"/>
                  </a:lnTo>
                  <a:lnTo>
                    <a:pt x="744884"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47695" tIns="277876" rIns="247695" bIns="277876"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rPr>
                <a:t>  </a:t>
              </a:r>
            </a:p>
          </p:txBody>
        </p:sp>
        <p:sp>
          <p:nvSpPr>
            <p:cNvPr id="26" name="Freeform 15">
              <a:extLst>
                <a:ext uri="{FF2B5EF4-FFF2-40B4-BE49-F238E27FC236}">
                  <a16:creationId xmlns:a16="http://schemas.microsoft.com/office/drawing/2014/main" id="{24907961-CFE8-CB6E-A530-56C84F5A51BB}"/>
                </a:ext>
              </a:extLst>
            </p:cNvPr>
            <p:cNvSpPr/>
            <p:nvPr/>
          </p:nvSpPr>
          <p:spPr>
            <a:xfrm>
              <a:off x="1175862" y="4973164"/>
              <a:ext cx="3127891" cy="893861"/>
            </a:xfrm>
            <a:custGeom>
              <a:avLst/>
              <a:gdLst>
                <a:gd name="connsiteX0" fmla="*/ 0 w 2417445"/>
                <a:gd name="connsiteY0" fmla="*/ 0 h 893861"/>
                <a:gd name="connsiteX1" fmla="*/ 2417445 w 2417445"/>
                <a:gd name="connsiteY1" fmla="*/ 0 h 893861"/>
                <a:gd name="connsiteX2" fmla="*/ 2417445 w 2417445"/>
                <a:gd name="connsiteY2" fmla="*/ 893861 h 893861"/>
                <a:gd name="connsiteX3" fmla="*/ 0 w 2417445"/>
                <a:gd name="connsiteY3" fmla="*/ 893861 h 893861"/>
                <a:gd name="connsiteX4" fmla="*/ 0 w 2417445"/>
                <a:gd name="connsiteY4" fmla="*/ 0 h 893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445" h="893861">
                  <a:moveTo>
                    <a:pt x="0" y="0"/>
                  </a:moveTo>
                  <a:lnTo>
                    <a:pt x="2417445" y="0"/>
                  </a:lnTo>
                  <a:lnTo>
                    <a:pt x="2417445" y="893861"/>
                  </a:lnTo>
                  <a:lnTo>
                    <a:pt x="0" y="8938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Awarded funding for GW4 BioMed2, 3 intakes starting in October 2022.</a:t>
              </a:r>
              <a:endPar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Calibri"/>
              </a:endParaRPr>
            </a:p>
          </p:txBody>
        </p:sp>
        <p:sp>
          <p:nvSpPr>
            <p:cNvPr id="27" name="Freeform 16">
              <a:extLst>
                <a:ext uri="{FF2B5EF4-FFF2-40B4-BE49-F238E27FC236}">
                  <a16:creationId xmlns:a16="http://schemas.microsoft.com/office/drawing/2014/main" id="{CF39E6F5-AE93-8B8B-6881-3A8C689FBADE}"/>
                </a:ext>
              </a:extLst>
            </p:cNvPr>
            <p:cNvSpPr/>
            <p:nvPr/>
          </p:nvSpPr>
          <p:spPr>
            <a:xfrm>
              <a:off x="4407443" y="4377257"/>
              <a:ext cx="1296099" cy="1489769"/>
            </a:xfrm>
            <a:custGeom>
              <a:avLst/>
              <a:gdLst>
                <a:gd name="connsiteX0" fmla="*/ 0 w 1489769"/>
                <a:gd name="connsiteY0" fmla="*/ 648050 h 1296099"/>
                <a:gd name="connsiteX1" fmla="*/ 324025 w 1489769"/>
                <a:gd name="connsiteY1" fmla="*/ 0 h 1296099"/>
                <a:gd name="connsiteX2" fmla="*/ 1165744 w 1489769"/>
                <a:gd name="connsiteY2" fmla="*/ 0 h 1296099"/>
                <a:gd name="connsiteX3" fmla="*/ 1489769 w 1489769"/>
                <a:gd name="connsiteY3" fmla="*/ 648050 h 1296099"/>
                <a:gd name="connsiteX4" fmla="*/ 1165744 w 1489769"/>
                <a:gd name="connsiteY4" fmla="*/ 1296099 h 1296099"/>
                <a:gd name="connsiteX5" fmla="*/ 324025 w 1489769"/>
                <a:gd name="connsiteY5" fmla="*/ 1296099 h 1296099"/>
                <a:gd name="connsiteX6" fmla="*/ 0 w 1489769"/>
                <a:gd name="connsiteY6" fmla="*/ 648050 h 129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69" h="1296099">
                  <a:moveTo>
                    <a:pt x="744884" y="0"/>
                  </a:moveTo>
                  <a:lnTo>
                    <a:pt x="1489769" y="281902"/>
                  </a:lnTo>
                  <a:lnTo>
                    <a:pt x="1489769" y="1014197"/>
                  </a:lnTo>
                  <a:lnTo>
                    <a:pt x="744884" y="1296099"/>
                  </a:lnTo>
                  <a:lnTo>
                    <a:pt x="0" y="1014197"/>
                  </a:lnTo>
                  <a:lnTo>
                    <a:pt x="0" y="281902"/>
                  </a:lnTo>
                  <a:lnTo>
                    <a:pt x="744884"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1975" tIns="232156" rIns="201975" bIns="232156"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Freeform 12">
              <a:extLst>
                <a:ext uri="{FF2B5EF4-FFF2-40B4-BE49-F238E27FC236}">
                  <a16:creationId xmlns:a16="http://schemas.microsoft.com/office/drawing/2014/main" id="{6A804D0C-8BE0-C16B-7779-ACF6BD82AE74}"/>
                </a:ext>
              </a:extLst>
            </p:cNvPr>
            <p:cNvSpPr/>
            <p:nvPr/>
          </p:nvSpPr>
          <p:spPr>
            <a:xfrm>
              <a:off x="7157879" y="4735307"/>
              <a:ext cx="2069412" cy="893861"/>
            </a:xfrm>
            <a:custGeom>
              <a:avLst/>
              <a:gdLst>
                <a:gd name="connsiteX0" fmla="*/ 0 w 2363549"/>
                <a:gd name="connsiteY0" fmla="*/ 0 h 893861"/>
                <a:gd name="connsiteX1" fmla="*/ 2363549 w 2363549"/>
                <a:gd name="connsiteY1" fmla="*/ 0 h 893861"/>
                <a:gd name="connsiteX2" fmla="*/ 2363549 w 2363549"/>
                <a:gd name="connsiteY2" fmla="*/ 893861 h 893861"/>
                <a:gd name="connsiteX3" fmla="*/ 0 w 2363549"/>
                <a:gd name="connsiteY3" fmla="*/ 893861 h 893861"/>
                <a:gd name="connsiteX4" fmla="*/ 0 w 2363549"/>
                <a:gd name="connsiteY4" fmla="*/ 0 h 893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549" h="893861">
                  <a:moveTo>
                    <a:pt x="0" y="0"/>
                  </a:moveTo>
                  <a:lnTo>
                    <a:pt x="2363549" y="0"/>
                  </a:lnTo>
                  <a:lnTo>
                    <a:pt x="2363549" y="893861"/>
                  </a:lnTo>
                  <a:lnTo>
                    <a:pt x="0" y="8938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marR="0" lvl="0" indent="0" algn="r" defTabSz="4889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Awarded additional 2 intakes for Oct 25 and Oct 26</a:t>
              </a:r>
            </a:p>
          </p:txBody>
        </p:sp>
      </p:grpSp>
      <p:sp>
        <p:nvSpPr>
          <p:cNvPr id="3" name="TextBox 2">
            <a:extLst>
              <a:ext uri="{FF2B5EF4-FFF2-40B4-BE49-F238E27FC236}">
                <a16:creationId xmlns:a16="http://schemas.microsoft.com/office/drawing/2014/main" id="{9043AF50-5ABB-6A47-DE11-2E5AFA3FF2DD}"/>
              </a:ext>
            </a:extLst>
          </p:cNvPr>
          <p:cNvSpPr txBox="1"/>
          <p:nvPr/>
        </p:nvSpPr>
        <p:spPr>
          <a:xfrm>
            <a:off x="992689" y="3181869"/>
            <a:ext cx="10358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BioMed1</a:t>
            </a:r>
          </a:p>
        </p:txBody>
      </p:sp>
      <p:sp>
        <p:nvSpPr>
          <p:cNvPr id="4" name="TextBox 3">
            <a:extLst>
              <a:ext uri="{FF2B5EF4-FFF2-40B4-BE49-F238E27FC236}">
                <a16:creationId xmlns:a16="http://schemas.microsoft.com/office/drawing/2014/main" id="{4A6615DE-4D81-0BCB-F654-A1DFF173FF6C}"/>
              </a:ext>
            </a:extLst>
          </p:cNvPr>
          <p:cNvSpPr txBox="1"/>
          <p:nvPr/>
        </p:nvSpPr>
        <p:spPr>
          <a:xfrm>
            <a:off x="992689" y="5147598"/>
            <a:ext cx="10358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BioMed2</a:t>
            </a:r>
          </a:p>
        </p:txBody>
      </p:sp>
      <p:sp>
        <p:nvSpPr>
          <p:cNvPr id="8" name="Left Brace 7">
            <a:extLst>
              <a:ext uri="{FF2B5EF4-FFF2-40B4-BE49-F238E27FC236}">
                <a16:creationId xmlns:a16="http://schemas.microsoft.com/office/drawing/2014/main" id="{A35ABF46-E26B-35D2-F29F-AF983C174DC4}"/>
              </a:ext>
            </a:extLst>
          </p:cNvPr>
          <p:cNvSpPr/>
          <p:nvPr/>
        </p:nvSpPr>
        <p:spPr>
          <a:xfrm>
            <a:off x="1999219" y="2138370"/>
            <a:ext cx="744723" cy="2456331"/>
          </a:xfrm>
          <a:prstGeom prst="leftBrace">
            <a:avLst/>
          </a:prstGeom>
          <a:ln w="25400" cap="rnd">
            <a:solidFill>
              <a:schemeClr val="tx1"/>
            </a:solidFill>
            <a:extLst>
              <a:ext uri="{C807C97D-BFC1-408E-A445-0C87EB9F89A2}">
                <ask:lineSketchStyleProps xmlns:ask="http://schemas.microsoft.com/office/drawing/2018/sketchyshapes" sd="1219033472">
                  <a:custGeom>
                    <a:avLst/>
                    <a:gdLst>
                      <a:gd name="connsiteX0" fmla="*/ 744723 w 744723"/>
                      <a:gd name="connsiteY0" fmla="*/ 2456331 h 2456331"/>
                      <a:gd name="connsiteX1" fmla="*/ 372361 w 744723"/>
                      <a:gd name="connsiteY1" fmla="*/ 2394273 h 2456331"/>
                      <a:gd name="connsiteX2" fmla="*/ 372362 w 744723"/>
                      <a:gd name="connsiteY2" fmla="*/ 1290223 h 2456331"/>
                      <a:gd name="connsiteX3" fmla="*/ 0 w 744723"/>
                      <a:gd name="connsiteY3" fmla="*/ 1228165 h 2456331"/>
                      <a:gd name="connsiteX4" fmla="*/ 372362 w 744723"/>
                      <a:gd name="connsiteY4" fmla="*/ 1166107 h 2456331"/>
                      <a:gd name="connsiteX5" fmla="*/ 372362 w 744723"/>
                      <a:gd name="connsiteY5" fmla="*/ 62058 h 2456331"/>
                      <a:gd name="connsiteX6" fmla="*/ 744724 w 744723"/>
                      <a:gd name="connsiteY6" fmla="*/ 0 h 2456331"/>
                      <a:gd name="connsiteX7" fmla="*/ 744723 w 744723"/>
                      <a:gd name="connsiteY7" fmla="*/ 2456331 h 2456331"/>
                      <a:gd name="connsiteX0" fmla="*/ 744723 w 744723"/>
                      <a:gd name="connsiteY0" fmla="*/ 2456331 h 2456331"/>
                      <a:gd name="connsiteX1" fmla="*/ 372361 w 744723"/>
                      <a:gd name="connsiteY1" fmla="*/ 2394273 h 2456331"/>
                      <a:gd name="connsiteX2" fmla="*/ 372362 w 744723"/>
                      <a:gd name="connsiteY2" fmla="*/ 1290223 h 2456331"/>
                      <a:gd name="connsiteX3" fmla="*/ 0 w 744723"/>
                      <a:gd name="connsiteY3" fmla="*/ 1228165 h 2456331"/>
                      <a:gd name="connsiteX4" fmla="*/ 372362 w 744723"/>
                      <a:gd name="connsiteY4" fmla="*/ 1166107 h 2456331"/>
                      <a:gd name="connsiteX5" fmla="*/ 372362 w 744723"/>
                      <a:gd name="connsiteY5" fmla="*/ 62058 h 2456331"/>
                      <a:gd name="connsiteX6" fmla="*/ 744724 w 744723"/>
                      <a:gd name="connsiteY6" fmla="*/ 0 h 245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723" h="2456331" stroke="0" extrusionOk="0">
                        <a:moveTo>
                          <a:pt x="744723" y="2456331"/>
                        </a:moveTo>
                        <a:cubicBezTo>
                          <a:pt x="534390" y="2453442"/>
                          <a:pt x="369367" y="2429671"/>
                          <a:pt x="372361" y="2394273"/>
                        </a:cubicBezTo>
                        <a:cubicBezTo>
                          <a:pt x="400218" y="2032121"/>
                          <a:pt x="346454" y="1659064"/>
                          <a:pt x="372362" y="1290223"/>
                        </a:cubicBezTo>
                        <a:cubicBezTo>
                          <a:pt x="348488" y="1279263"/>
                          <a:pt x="202458" y="1245810"/>
                          <a:pt x="0" y="1228165"/>
                        </a:cubicBezTo>
                        <a:cubicBezTo>
                          <a:pt x="204523" y="1227548"/>
                          <a:pt x="374204" y="1201261"/>
                          <a:pt x="372362" y="1166107"/>
                        </a:cubicBezTo>
                        <a:cubicBezTo>
                          <a:pt x="307836" y="1003930"/>
                          <a:pt x="353941" y="603633"/>
                          <a:pt x="372362" y="62058"/>
                        </a:cubicBezTo>
                        <a:cubicBezTo>
                          <a:pt x="361789" y="26165"/>
                          <a:pt x="520974" y="17041"/>
                          <a:pt x="744724" y="0"/>
                        </a:cubicBezTo>
                        <a:cubicBezTo>
                          <a:pt x="739134" y="765472"/>
                          <a:pt x="677820" y="1730530"/>
                          <a:pt x="744723" y="2456331"/>
                        </a:cubicBezTo>
                        <a:close/>
                      </a:path>
                      <a:path w="744723" h="2456331" fill="none" extrusionOk="0">
                        <a:moveTo>
                          <a:pt x="744723" y="2456331"/>
                        </a:moveTo>
                        <a:cubicBezTo>
                          <a:pt x="540133" y="2456924"/>
                          <a:pt x="374733" y="2429117"/>
                          <a:pt x="372361" y="2394273"/>
                        </a:cubicBezTo>
                        <a:cubicBezTo>
                          <a:pt x="310832" y="2016304"/>
                          <a:pt x="416108" y="1694016"/>
                          <a:pt x="372362" y="1290223"/>
                        </a:cubicBezTo>
                        <a:cubicBezTo>
                          <a:pt x="380653" y="1268291"/>
                          <a:pt x="207876" y="1251217"/>
                          <a:pt x="0" y="1228165"/>
                        </a:cubicBezTo>
                        <a:cubicBezTo>
                          <a:pt x="206190" y="1228996"/>
                          <a:pt x="374597" y="1203118"/>
                          <a:pt x="372362" y="1166107"/>
                        </a:cubicBezTo>
                        <a:cubicBezTo>
                          <a:pt x="413017" y="1039173"/>
                          <a:pt x="365151" y="291060"/>
                          <a:pt x="372362" y="62058"/>
                        </a:cubicBezTo>
                        <a:cubicBezTo>
                          <a:pt x="364520" y="29072"/>
                          <a:pt x="513077" y="-17937"/>
                          <a:pt x="744724" y="0"/>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9EE2F084-FE69-9E6E-9705-1FB851F154E8}"/>
              </a:ext>
            </a:extLst>
          </p:cNvPr>
          <p:cNvSpPr/>
          <p:nvPr/>
        </p:nvSpPr>
        <p:spPr>
          <a:xfrm>
            <a:off x="0" y="0"/>
            <a:ext cx="12192000" cy="1498804"/>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itle 4">
            <a:extLst>
              <a:ext uri="{FF2B5EF4-FFF2-40B4-BE49-F238E27FC236}">
                <a16:creationId xmlns:a16="http://schemas.microsoft.com/office/drawing/2014/main" id="{D5DDA2BF-6C97-18CE-0732-132F2519DB6D}"/>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The Award</a:t>
            </a:r>
          </a:p>
        </p:txBody>
      </p:sp>
      <p:sp>
        <p:nvSpPr>
          <p:cNvPr id="6" name="TextBox 5">
            <a:extLst>
              <a:ext uri="{FF2B5EF4-FFF2-40B4-BE49-F238E27FC236}">
                <a16:creationId xmlns:a16="http://schemas.microsoft.com/office/drawing/2014/main" id="{887D0EEB-59FD-C3C7-1D8B-4FF422DCC177}"/>
              </a:ext>
            </a:extLst>
          </p:cNvPr>
          <p:cNvSpPr txBox="1"/>
          <p:nvPr/>
        </p:nvSpPr>
        <p:spPr>
          <a:xfrm>
            <a:off x="4147175" y="4950342"/>
            <a:ext cx="148229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BioMed2 intake of 60 students in first 3 years, Oct 22, 23, 24</a:t>
            </a:r>
            <a:endParaRPr kumimoji="0" lang="en-GB" sz="1400" b="0" i="0" u="none" strike="noStrike" kern="1200" cap="none" spc="0" normalizeH="0" baseline="0" noProof="0" dirty="0">
              <a:ln>
                <a:noFill/>
              </a:ln>
              <a:solidFill>
                <a:prstClr val="white">
                  <a:lumMod val="95000"/>
                </a:prstClr>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2BF99EB7-03B5-7274-E3C4-9F83E5AC7C74}"/>
              </a:ext>
            </a:extLst>
          </p:cNvPr>
          <p:cNvSpPr txBox="1"/>
          <p:nvPr/>
        </p:nvSpPr>
        <p:spPr>
          <a:xfrm>
            <a:off x="4773423" y="3701230"/>
            <a:ext cx="148229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44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studentships allocated </a:t>
            </a:r>
            <a:endParaRPr kumimoji="0" lang="en-GB" sz="1400" b="0" i="0" u="none" strike="noStrike" kern="1200" cap="none" spc="0" normalizeH="0" baseline="0" noProof="0" dirty="0">
              <a:ln>
                <a:noFill/>
              </a:ln>
              <a:solidFill>
                <a:prstClr val="white">
                  <a:lumMod val="95000"/>
                </a:prstClr>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5C1557AD-BE3B-12C7-3D07-57DE9B34C827}"/>
              </a:ext>
            </a:extLst>
          </p:cNvPr>
          <p:cNvSpPr txBox="1"/>
          <p:nvPr/>
        </p:nvSpPr>
        <p:spPr>
          <a:xfrm>
            <a:off x="5569136" y="2472338"/>
            <a:ext cx="148229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63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studentships allocated </a:t>
            </a:r>
            <a:endParaRPr kumimoji="0" lang="en-GB" sz="1400" b="0" i="0" u="none" strike="noStrike" kern="1200" cap="none" spc="0" normalizeH="0" baseline="0" noProof="0" dirty="0">
              <a:ln>
                <a:noFill/>
              </a:ln>
              <a:solidFill>
                <a:prstClr val="white">
                  <a:lumMod val="95000"/>
                </a:prstClr>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3A94BF62-022D-5F3F-A4B5-E560C202343E}"/>
              </a:ext>
            </a:extLst>
          </p:cNvPr>
          <p:cNvSpPr txBox="1"/>
          <p:nvPr/>
        </p:nvSpPr>
        <p:spPr>
          <a:xfrm>
            <a:off x="5658406" y="5074350"/>
            <a:ext cx="148229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ptos" panose="02110004020202020204"/>
                <a:ea typeface="+mn-ea"/>
                <a:cs typeface="+mn-cs"/>
              </a:rPr>
              <a:t>Appointed 18 students for Oct 25 start </a:t>
            </a:r>
            <a:endParaRPr kumimoji="0" lang="en-GB" sz="1400" b="0" i="0" u="none" strike="noStrike" kern="1200" cap="none" spc="0" normalizeH="0" baseline="0" noProof="0" dirty="0">
              <a:ln>
                <a:noFill/>
              </a:ln>
              <a:solidFill>
                <a:prstClr val="white">
                  <a:lumMod val="9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580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7D38C1D8-298C-E5FA-F886-94CB1B3BCC92}"/>
              </a:ext>
            </a:extLst>
          </p:cNvPr>
          <p:cNvSpPr/>
          <p:nvPr/>
        </p:nvSpPr>
        <p:spPr>
          <a:xfrm>
            <a:off x="6373636" y="3368842"/>
            <a:ext cx="4463448" cy="28105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3237DA6C-9F60-DE62-5621-C180659F0BAB}"/>
              </a:ext>
            </a:extLst>
          </p:cNvPr>
          <p:cNvSpPr/>
          <p:nvPr/>
        </p:nvSpPr>
        <p:spPr>
          <a:xfrm>
            <a:off x="2956027" y="1882442"/>
            <a:ext cx="6202052" cy="116594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D65D8FE-8D7C-D40F-1156-186B062BCE75}"/>
              </a:ext>
            </a:extLst>
          </p:cNvPr>
          <p:cNvSpPr/>
          <p:nvPr/>
        </p:nvSpPr>
        <p:spPr>
          <a:xfrm>
            <a:off x="0" y="0"/>
            <a:ext cx="12192000" cy="1498804"/>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5EFB3CE9-AC45-B72B-3212-C34064403A12}"/>
              </a:ext>
            </a:extLst>
          </p:cNvPr>
          <p:cNvSpPr>
            <a:spLocks noGrp="1"/>
          </p:cNvSpPr>
          <p:nvPr>
            <p:ph type="title"/>
          </p:nvPr>
        </p:nvSpPr>
        <p:spPr>
          <a:xfrm>
            <a:off x="843722" y="86620"/>
            <a:ext cx="10504555" cy="1325563"/>
          </a:xfrm>
        </p:spPr>
        <p:txBody>
          <a:bodyPr>
            <a:noAutofit/>
          </a:bodyPr>
          <a:lstStyle/>
          <a:p>
            <a:pPr algn="ctr"/>
            <a:r>
              <a:rPr lang="en-US" dirty="0">
                <a:solidFill>
                  <a:schemeClr val="bg1"/>
                </a:solidFill>
                <a:latin typeface="Franklin Gothic Demi" panose="020B0703020102020204" pitchFamily="34" charset="0"/>
              </a:rPr>
              <a:t> Collaborative Research Excellence</a:t>
            </a:r>
          </a:p>
        </p:txBody>
      </p:sp>
      <p:pic>
        <p:nvPicPr>
          <p:cNvPr id="7" name="Picture 6">
            <a:extLst>
              <a:ext uri="{FF2B5EF4-FFF2-40B4-BE49-F238E27FC236}">
                <a16:creationId xmlns:a16="http://schemas.microsoft.com/office/drawing/2014/main" id="{958C78DA-CD1B-45EF-BDD7-B4C67CD75879}"/>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harpenSoften amount="35000"/>
                    </a14:imgEffect>
                    <a14:imgEffect>
                      <a14:saturation sat="200000"/>
                    </a14:imgEffect>
                  </a14:imgLayer>
                </a14:imgProps>
              </a:ext>
              <a:ext uri="{28A0092B-C50C-407E-A947-70E740481C1C}">
                <a14:useLocalDpi xmlns:a14="http://schemas.microsoft.com/office/drawing/2010/main"/>
              </a:ext>
            </a:extLst>
          </a:blip>
          <a:srcRect l="10242" t="7823" r="14557" b="7808"/>
          <a:stretch/>
        </p:blipFill>
        <p:spPr>
          <a:xfrm>
            <a:off x="7109862" y="3434893"/>
            <a:ext cx="3155481" cy="2707172"/>
          </a:xfrm>
          <a:prstGeom prst="ellipse">
            <a:avLst/>
          </a:prstGeom>
          <a:ln>
            <a:noFill/>
          </a:ln>
          <a:effectLst>
            <a:softEdge rad="112500"/>
          </a:effectLst>
        </p:spPr>
      </p:pic>
      <p:sp>
        <p:nvSpPr>
          <p:cNvPr id="16" name="Rectangle: Rounded Corners 15">
            <a:extLst>
              <a:ext uri="{FF2B5EF4-FFF2-40B4-BE49-F238E27FC236}">
                <a16:creationId xmlns:a16="http://schemas.microsoft.com/office/drawing/2014/main" id="{590B4B13-F051-9D7E-A26C-AA30BA74D798}"/>
              </a:ext>
            </a:extLst>
          </p:cNvPr>
          <p:cNvSpPr/>
          <p:nvPr/>
        </p:nvSpPr>
        <p:spPr>
          <a:xfrm>
            <a:off x="1148081" y="3368843"/>
            <a:ext cx="4463448" cy="28105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8A5E1F28-8D26-4065-01F9-8BAF67443D9B}"/>
              </a:ext>
            </a:extLst>
          </p:cNvPr>
          <p:cNvGrpSpPr/>
          <p:nvPr/>
        </p:nvGrpSpPr>
        <p:grpSpPr>
          <a:xfrm>
            <a:off x="1479551" y="3511290"/>
            <a:ext cx="4016675" cy="2560697"/>
            <a:chOff x="120975" y="2818268"/>
            <a:chExt cx="3818011" cy="2404066"/>
          </a:xfrm>
        </p:grpSpPr>
        <p:pic>
          <p:nvPicPr>
            <p:cNvPr id="3" name="Picture 2">
              <a:extLst>
                <a:ext uri="{FF2B5EF4-FFF2-40B4-BE49-F238E27FC236}">
                  <a16:creationId xmlns:a16="http://schemas.microsoft.com/office/drawing/2014/main" id="{E51A8234-AFA0-4921-C5DD-363F2ACFF8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73013" y="3784859"/>
              <a:ext cx="1365973" cy="541049"/>
            </a:xfrm>
            <a:prstGeom prst="rect">
              <a:avLst/>
            </a:prstGeom>
          </p:spPr>
        </p:pic>
        <p:pic>
          <p:nvPicPr>
            <p:cNvPr id="4" name="Picture 3">
              <a:extLst>
                <a:ext uri="{FF2B5EF4-FFF2-40B4-BE49-F238E27FC236}">
                  <a16:creationId xmlns:a16="http://schemas.microsoft.com/office/drawing/2014/main" id="{A6732CB1-D4C6-F1F8-22B1-377551606D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975" y="2818268"/>
              <a:ext cx="1223828" cy="634108"/>
            </a:xfrm>
            <a:prstGeom prst="rect">
              <a:avLst/>
            </a:prstGeom>
          </p:spPr>
        </p:pic>
        <p:pic>
          <p:nvPicPr>
            <p:cNvPr id="6" name="Picture 5">
              <a:extLst>
                <a:ext uri="{FF2B5EF4-FFF2-40B4-BE49-F238E27FC236}">
                  <a16:creationId xmlns:a16="http://schemas.microsoft.com/office/drawing/2014/main" id="{5758EB64-5A6D-3338-AA94-E21C20472F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05697" y="3332768"/>
              <a:ext cx="921317" cy="502885"/>
            </a:xfrm>
            <a:prstGeom prst="rect">
              <a:avLst/>
            </a:prstGeom>
          </p:spPr>
        </p:pic>
        <p:pic>
          <p:nvPicPr>
            <p:cNvPr id="8" name="Picture 7">
              <a:extLst>
                <a:ext uri="{FF2B5EF4-FFF2-40B4-BE49-F238E27FC236}">
                  <a16:creationId xmlns:a16="http://schemas.microsoft.com/office/drawing/2014/main" id="{0556D95F-71E4-DBFD-8CDE-83CD520E6B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3359" y="4500817"/>
              <a:ext cx="778045" cy="361791"/>
            </a:xfrm>
            <a:prstGeom prst="rect">
              <a:avLst/>
            </a:prstGeom>
          </p:spPr>
        </p:pic>
        <p:pic>
          <p:nvPicPr>
            <p:cNvPr id="10" name="Picture 9">
              <a:extLst>
                <a:ext uri="{FF2B5EF4-FFF2-40B4-BE49-F238E27FC236}">
                  <a16:creationId xmlns:a16="http://schemas.microsoft.com/office/drawing/2014/main" id="{B3CC711F-C310-09BF-42C0-8009AC328F8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4010"/>
            <a:stretch/>
          </p:blipFill>
          <p:spPr>
            <a:xfrm>
              <a:off x="120975" y="3316299"/>
              <a:ext cx="1090931" cy="595467"/>
            </a:xfrm>
            <a:prstGeom prst="rect">
              <a:avLst/>
            </a:prstGeom>
          </p:spPr>
        </p:pic>
        <p:pic>
          <p:nvPicPr>
            <p:cNvPr id="11" name="Picture 10">
              <a:extLst>
                <a:ext uri="{FF2B5EF4-FFF2-40B4-BE49-F238E27FC236}">
                  <a16:creationId xmlns:a16="http://schemas.microsoft.com/office/drawing/2014/main" id="{7C161111-5F80-8883-E745-B9B3E554B6A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0941" y="3951531"/>
              <a:ext cx="1243492" cy="382613"/>
            </a:xfrm>
            <a:prstGeom prst="rect">
              <a:avLst/>
            </a:prstGeom>
          </p:spPr>
        </p:pic>
        <p:pic>
          <p:nvPicPr>
            <p:cNvPr id="12" name="Picture 11">
              <a:extLst>
                <a:ext uri="{FF2B5EF4-FFF2-40B4-BE49-F238E27FC236}">
                  <a16:creationId xmlns:a16="http://schemas.microsoft.com/office/drawing/2014/main" id="{A02A47F1-0D54-6A9D-92F5-5B0BBEA6896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40941" y="4555304"/>
              <a:ext cx="1377519" cy="307304"/>
            </a:xfrm>
            <a:prstGeom prst="rect">
              <a:avLst/>
            </a:prstGeom>
          </p:spPr>
        </p:pic>
        <p:pic>
          <p:nvPicPr>
            <p:cNvPr id="13" name="Picture 12">
              <a:extLst>
                <a:ext uri="{FF2B5EF4-FFF2-40B4-BE49-F238E27FC236}">
                  <a16:creationId xmlns:a16="http://schemas.microsoft.com/office/drawing/2014/main" id="{E42B75DB-18F4-3B1A-BDE4-36C75CE605C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479224" y="3868852"/>
              <a:ext cx="1161725" cy="547972"/>
            </a:xfrm>
            <a:prstGeom prst="rect">
              <a:avLst/>
            </a:prstGeom>
          </p:spPr>
        </p:pic>
        <p:pic>
          <p:nvPicPr>
            <p:cNvPr id="14" name="Picture 13">
              <a:extLst>
                <a:ext uri="{FF2B5EF4-FFF2-40B4-BE49-F238E27FC236}">
                  <a16:creationId xmlns:a16="http://schemas.microsoft.com/office/drawing/2014/main" id="{25B45479-4394-EF86-533D-ADDEE30109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267772" y="4086112"/>
              <a:ext cx="1136222" cy="1136222"/>
            </a:xfrm>
            <a:prstGeom prst="rect">
              <a:avLst/>
            </a:prstGeom>
          </p:spPr>
        </p:pic>
        <p:pic>
          <p:nvPicPr>
            <p:cNvPr id="15" name="Picture 14">
              <a:extLst>
                <a:ext uri="{FF2B5EF4-FFF2-40B4-BE49-F238E27FC236}">
                  <a16:creationId xmlns:a16="http://schemas.microsoft.com/office/drawing/2014/main" id="{26A68E4D-4F70-C15C-97FC-751314849FE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254982" y="3332768"/>
              <a:ext cx="962738" cy="541540"/>
            </a:xfrm>
            <a:prstGeom prst="rect">
              <a:avLst/>
            </a:prstGeom>
          </p:spPr>
        </p:pic>
      </p:grpSp>
      <p:pic>
        <p:nvPicPr>
          <p:cNvPr id="26" name="Picture 25" descr="A red and black logo&#10;&#10;Description automatically generated">
            <a:extLst>
              <a:ext uri="{FF2B5EF4-FFF2-40B4-BE49-F238E27FC236}">
                <a16:creationId xmlns:a16="http://schemas.microsoft.com/office/drawing/2014/main" id="{C7A083DD-A7E7-B3E0-2BE1-2BA452A6D7A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033921" y="2008225"/>
            <a:ext cx="5922024" cy="892251"/>
          </a:xfrm>
          <a:prstGeom prst="rect">
            <a:avLst/>
          </a:prstGeom>
        </p:spPr>
      </p:pic>
    </p:spTree>
    <p:extLst>
      <p:ext uri="{BB962C8B-B14F-4D97-AF65-F5344CB8AC3E}">
        <p14:creationId xmlns:p14="http://schemas.microsoft.com/office/powerpoint/2010/main" val="374678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0E271-1376-331C-B185-C812B5BC8FB7}"/>
              </a:ext>
            </a:extLst>
          </p:cNvPr>
          <p:cNvSpPr>
            <a:spLocks noGrp="1"/>
          </p:cNvSpPr>
          <p:nvPr>
            <p:ph idx="1"/>
          </p:nvPr>
        </p:nvSpPr>
        <p:spPr>
          <a:xfrm>
            <a:off x="5131581" y="661946"/>
            <a:ext cx="6632527" cy="5521570"/>
          </a:xfrm>
        </p:spPr>
        <p:txBody>
          <a:bodyPr>
            <a:normAutofit/>
          </a:bodyPr>
          <a:lstStyle/>
          <a:p>
            <a:pPr algn="just"/>
            <a:r>
              <a:rPr lang="en-US" sz="2400" dirty="0">
                <a:latin typeface="Franklin Gothic Book" panose="020B0503020102020204" pitchFamily="34" charset="0"/>
              </a:rPr>
              <a:t>Attract excellent students with research potential and motivation from a broad range of disciplines</a:t>
            </a:r>
          </a:p>
          <a:p>
            <a:pPr algn="just"/>
            <a:r>
              <a:rPr lang="en-US" sz="2400" dirty="0">
                <a:latin typeface="Franklin Gothic Book" panose="020B0503020102020204" pitchFamily="34" charset="0"/>
              </a:rPr>
              <a:t>Provide training for all including in translation/innovation and data science</a:t>
            </a:r>
          </a:p>
          <a:p>
            <a:pPr algn="just"/>
            <a:r>
              <a:rPr lang="en-US" sz="2400" dirty="0">
                <a:latin typeface="Franklin Gothic Book" panose="020B0503020102020204" pitchFamily="34" charset="0"/>
              </a:rPr>
              <a:t>Develop graduates for whom collaboration and interdisciplinarity are the norm</a:t>
            </a:r>
          </a:p>
          <a:p>
            <a:pPr algn="just"/>
            <a:r>
              <a:rPr lang="en-US" sz="2400" dirty="0">
                <a:latin typeface="Franklin Gothic Book" panose="020B0503020102020204" pitchFamily="34" charset="0"/>
              </a:rPr>
              <a:t>Produce doctoral graduates prepared to work collaboratively within and across academia and industry</a:t>
            </a:r>
          </a:p>
          <a:p>
            <a:pPr algn="just"/>
            <a:r>
              <a:rPr lang="en-GB" sz="2400" dirty="0"/>
              <a:t>Over </a:t>
            </a:r>
            <a:r>
              <a:rPr lang="en-GB" sz="2400" dirty="0">
                <a:solidFill>
                  <a:schemeClr val="tx1"/>
                </a:solidFill>
              </a:rPr>
              <a:t>90% </a:t>
            </a:r>
            <a:r>
              <a:rPr lang="en-GB" sz="2400" dirty="0"/>
              <a:t>of projects involve more than one GW4 partner</a:t>
            </a:r>
          </a:p>
          <a:p>
            <a:pPr algn="just"/>
            <a:r>
              <a:rPr lang="en-GB" sz="2400" dirty="0"/>
              <a:t>Over 90% of students trained in MRC priority skills</a:t>
            </a:r>
          </a:p>
          <a:p>
            <a:pPr marL="0" indent="0" algn="just">
              <a:buNone/>
            </a:pPr>
            <a:endParaRPr lang="en-US" sz="2400" dirty="0">
              <a:latin typeface="Franklin Gothic Book" panose="020B0503020102020204" pitchFamily="34" charset="0"/>
            </a:endParaRPr>
          </a:p>
        </p:txBody>
      </p:sp>
      <p:sp>
        <p:nvSpPr>
          <p:cNvPr id="6" name="Rectangle 5">
            <a:extLst>
              <a:ext uri="{FF2B5EF4-FFF2-40B4-BE49-F238E27FC236}">
                <a16:creationId xmlns:a16="http://schemas.microsoft.com/office/drawing/2014/main" id="{BD79A7FF-FF36-A333-602D-4CA38D064D40}"/>
              </a:ext>
            </a:extLst>
          </p:cNvPr>
          <p:cNvSpPr/>
          <p:nvPr/>
        </p:nvSpPr>
        <p:spPr>
          <a:xfrm>
            <a:off x="-1" y="-1"/>
            <a:ext cx="4646023" cy="6858001"/>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Yellow arrow signed drawn on pavement">
            <a:extLst>
              <a:ext uri="{FF2B5EF4-FFF2-40B4-BE49-F238E27FC236}">
                <a16:creationId xmlns:a16="http://schemas.microsoft.com/office/drawing/2014/main" id="{C75A5DBD-EB3B-DEFE-9513-162C8F72D7DA}"/>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rot="16200000">
            <a:off x="-1105990" y="1105985"/>
            <a:ext cx="6858003" cy="4646024"/>
          </a:xfrm>
          <a:prstGeom prst="rect">
            <a:avLst/>
          </a:prstGeom>
        </p:spPr>
      </p:pic>
      <p:sp>
        <p:nvSpPr>
          <p:cNvPr id="8" name="Title 1">
            <a:extLst>
              <a:ext uri="{FF2B5EF4-FFF2-40B4-BE49-F238E27FC236}">
                <a16:creationId xmlns:a16="http://schemas.microsoft.com/office/drawing/2014/main" id="{09B90A98-C393-B103-E28A-31EDFB1A733F}"/>
              </a:ext>
            </a:extLst>
          </p:cNvPr>
          <p:cNvSpPr txBox="1">
            <a:spLocks/>
          </p:cNvSpPr>
          <p:nvPr/>
        </p:nvSpPr>
        <p:spPr>
          <a:xfrm>
            <a:off x="863730" y="638704"/>
            <a:ext cx="3045330" cy="5571066"/>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6000" dirty="0">
                <a:solidFill>
                  <a:schemeClr val="bg1"/>
                </a:solidFill>
                <a:latin typeface="Franklin Gothic Demi" panose="020B0703020102020204" pitchFamily="34" charset="0"/>
              </a:rPr>
              <a:t>Our Vision</a:t>
            </a:r>
          </a:p>
        </p:txBody>
      </p:sp>
    </p:spTree>
    <p:extLst>
      <p:ext uri="{BB962C8B-B14F-4D97-AF65-F5344CB8AC3E}">
        <p14:creationId xmlns:p14="http://schemas.microsoft.com/office/powerpoint/2010/main" val="58085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160"/>
          </a:xfrm>
        </p:spPr>
        <p:txBody>
          <a:bodyPr>
            <a:normAutofit fontScale="90000"/>
          </a:bodyPr>
          <a:lstStyle/>
          <a:p>
            <a:r>
              <a:rPr lang="en-GB" b="1" dirty="0"/>
              <a:t>Governance &amp; Management</a:t>
            </a:r>
          </a:p>
        </p:txBody>
      </p:sp>
      <p:sp>
        <p:nvSpPr>
          <p:cNvPr id="12" name="AutoShape 2" descr="GW4 Logo (RGB) - GW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959F560D-B68E-CEEA-CB9B-905BE994E261}"/>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6" name="Title 4">
            <a:extLst>
              <a:ext uri="{FF2B5EF4-FFF2-40B4-BE49-F238E27FC236}">
                <a16:creationId xmlns:a16="http://schemas.microsoft.com/office/drawing/2014/main" id="{5C6BBFBF-3130-20BA-BD7B-11596E1A9057}"/>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Our 4-Year Doctoral Education Journey</a:t>
            </a:r>
          </a:p>
        </p:txBody>
      </p:sp>
      <p:sp>
        <p:nvSpPr>
          <p:cNvPr id="13" name="Text Placeholder 2">
            <a:extLst>
              <a:ext uri="{FF2B5EF4-FFF2-40B4-BE49-F238E27FC236}">
                <a16:creationId xmlns:a16="http://schemas.microsoft.com/office/drawing/2014/main" id="{29557470-AC73-1ED6-A579-34BFD8CCB3F0}"/>
              </a:ext>
            </a:extLst>
          </p:cNvPr>
          <p:cNvSpPr txBox="1">
            <a:spLocks/>
          </p:cNvSpPr>
          <p:nvPr/>
        </p:nvSpPr>
        <p:spPr>
          <a:xfrm>
            <a:off x="7548752" y="6723109"/>
            <a:ext cx="3934692" cy="25029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sz="1800" dirty="0">
              <a:solidFill>
                <a:schemeClr val="tx1"/>
              </a:solidFill>
              <a:latin typeface="Franklin Gothic Book" panose="020B0503020102020204" pitchFamily="34" charset="0"/>
            </a:endParaRPr>
          </a:p>
        </p:txBody>
      </p:sp>
      <p:grpSp>
        <p:nvGrpSpPr>
          <p:cNvPr id="79" name="Group 78">
            <a:extLst>
              <a:ext uri="{FF2B5EF4-FFF2-40B4-BE49-F238E27FC236}">
                <a16:creationId xmlns:a16="http://schemas.microsoft.com/office/drawing/2014/main" id="{4EF36C56-7D8A-45B9-C0D7-95879F0FFF7D}"/>
              </a:ext>
            </a:extLst>
          </p:cNvPr>
          <p:cNvGrpSpPr/>
          <p:nvPr/>
        </p:nvGrpSpPr>
        <p:grpSpPr>
          <a:xfrm>
            <a:off x="1641743" y="1929919"/>
            <a:ext cx="8833095" cy="4488512"/>
            <a:chOff x="1925512" y="2102254"/>
            <a:chExt cx="7249261" cy="3655422"/>
          </a:xfrm>
        </p:grpSpPr>
        <p:sp>
          <p:nvSpPr>
            <p:cNvPr id="14" name="Rectangle 13">
              <a:extLst>
                <a:ext uri="{FF2B5EF4-FFF2-40B4-BE49-F238E27FC236}">
                  <a16:creationId xmlns:a16="http://schemas.microsoft.com/office/drawing/2014/main" id="{655776C1-26B3-1107-E922-648D9CE1BE2E}"/>
                </a:ext>
              </a:extLst>
            </p:cNvPr>
            <p:cNvSpPr/>
            <p:nvPr/>
          </p:nvSpPr>
          <p:spPr>
            <a:xfrm>
              <a:off x="2738803" y="2102254"/>
              <a:ext cx="6435970" cy="642553"/>
            </a:xfrm>
            <a:prstGeom prst="rect">
              <a:avLst/>
            </a:prstGeom>
            <a:solidFill>
              <a:srgbClr val="0B3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4213F71-7C3C-944B-892D-11212BBA9D6D}"/>
                </a:ext>
              </a:extLst>
            </p:cNvPr>
            <p:cNvSpPr/>
            <p:nvPr/>
          </p:nvSpPr>
          <p:spPr>
            <a:xfrm>
              <a:off x="3327889" y="2102254"/>
              <a:ext cx="2734408" cy="642553"/>
            </a:xfrm>
            <a:prstGeom prst="rect">
              <a:avLst/>
            </a:prstGeom>
            <a:solidFill>
              <a:srgbClr val="1AA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E602710-894E-86F9-60A4-5267B8DFFC4F}"/>
                </a:ext>
              </a:extLst>
            </p:cNvPr>
            <p:cNvSpPr txBox="1"/>
            <p:nvPr/>
          </p:nvSpPr>
          <p:spPr>
            <a:xfrm>
              <a:off x="3701562" y="2251768"/>
              <a:ext cx="1987061" cy="369332"/>
            </a:xfrm>
            <a:prstGeom prst="rect">
              <a:avLst/>
            </a:prstGeom>
            <a:noFill/>
          </p:spPr>
          <p:txBody>
            <a:bodyPr wrap="square" rtlCol="0">
              <a:spAutoFit/>
            </a:bodyPr>
            <a:lstStyle/>
            <a:p>
              <a:r>
                <a:rPr lang="en-US" dirty="0">
                  <a:latin typeface="Franklin Gothic Book" panose="020B0503020102020204" pitchFamily="34" charset="0"/>
                </a:rPr>
                <a:t>Prep Period</a:t>
              </a:r>
              <a:endParaRPr lang="en-GB" dirty="0">
                <a:latin typeface="Franklin Gothic Book" panose="020B0503020102020204" pitchFamily="34" charset="0"/>
              </a:endParaRPr>
            </a:p>
          </p:txBody>
        </p:sp>
        <p:sp>
          <p:nvSpPr>
            <p:cNvPr id="20" name="TextBox 19">
              <a:extLst>
                <a:ext uri="{FF2B5EF4-FFF2-40B4-BE49-F238E27FC236}">
                  <a16:creationId xmlns:a16="http://schemas.microsoft.com/office/drawing/2014/main" id="{5D20C22E-FEF9-8A3D-2E2E-5361F3F3AB8F}"/>
                </a:ext>
              </a:extLst>
            </p:cNvPr>
            <p:cNvSpPr txBox="1"/>
            <p:nvPr/>
          </p:nvSpPr>
          <p:spPr>
            <a:xfrm>
              <a:off x="1956290" y="2423966"/>
              <a:ext cx="1987061" cy="369332"/>
            </a:xfrm>
            <a:prstGeom prst="rect">
              <a:avLst/>
            </a:prstGeom>
            <a:noFill/>
          </p:spPr>
          <p:txBody>
            <a:bodyPr wrap="square" rtlCol="0">
              <a:spAutoFit/>
            </a:bodyPr>
            <a:lstStyle/>
            <a:p>
              <a:r>
                <a:rPr lang="en-US" dirty="0">
                  <a:latin typeface="Franklin Gothic Book" panose="020B0503020102020204" pitchFamily="34" charset="0"/>
                </a:rPr>
                <a:t>Year 1</a:t>
              </a:r>
              <a:endParaRPr lang="en-GB" dirty="0">
                <a:latin typeface="Franklin Gothic Book" panose="020B0503020102020204" pitchFamily="34" charset="0"/>
              </a:endParaRPr>
            </a:p>
          </p:txBody>
        </p:sp>
        <p:sp>
          <p:nvSpPr>
            <p:cNvPr id="28" name="Rectangle 27">
              <a:extLst>
                <a:ext uri="{FF2B5EF4-FFF2-40B4-BE49-F238E27FC236}">
                  <a16:creationId xmlns:a16="http://schemas.microsoft.com/office/drawing/2014/main" id="{5CF9834B-96EB-A0BF-7D2D-A48A869D1470}"/>
                </a:ext>
              </a:extLst>
            </p:cNvPr>
            <p:cNvSpPr/>
            <p:nvPr/>
          </p:nvSpPr>
          <p:spPr>
            <a:xfrm>
              <a:off x="6440365" y="2102254"/>
              <a:ext cx="1696916" cy="642553"/>
            </a:xfrm>
            <a:prstGeom prst="rect">
              <a:avLst/>
            </a:prstGeom>
            <a:solidFill>
              <a:srgbClr val="1AA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20D3BB4F-9A1C-833F-E48D-442CE2A92701}"/>
                </a:ext>
              </a:extLst>
            </p:cNvPr>
            <p:cNvSpPr txBox="1"/>
            <p:nvPr/>
          </p:nvSpPr>
          <p:spPr>
            <a:xfrm>
              <a:off x="6628612" y="2251768"/>
              <a:ext cx="1987061" cy="369332"/>
            </a:xfrm>
            <a:prstGeom prst="rect">
              <a:avLst/>
            </a:prstGeom>
            <a:noFill/>
          </p:spPr>
          <p:txBody>
            <a:bodyPr wrap="square" rtlCol="0">
              <a:spAutoFit/>
            </a:bodyPr>
            <a:lstStyle/>
            <a:p>
              <a:r>
                <a:rPr lang="en-US" dirty="0">
                  <a:latin typeface="Franklin Gothic Book" panose="020B0503020102020204" pitchFamily="34" charset="0"/>
                </a:rPr>
                <a:t>PhD Starts</a:t>
              </a:r>
              <a:endParaRPr lang="en-GB" dirty="0">
                <a:latin typeface="Franklin Gothic Book" panose="020B0503020102020204" pitchFamily="34" charset="0"/>
              </a:endParaRPr>
            </a:p>
          </p:txBody>
        </p:sp>
        <p:sp>
          <p:nvSpPr>
            <p:cNvPr id="30" name="Rectangle 29">
              <a:extLst>
                <a:ext uri="{FF2B5EF4-FFF2-40B4-BE49-F238E27FC236}">
                  <a16:creationId xmlns:a16="http://schemas.microsoft.com/office/drawing/2014/main" id="{07EC40D5-DB1D-49FF-D9F7-07B5167D5745}"/>
                </a:ext>
              </a:extLst>
            </p:cNvPr>
            <p:cNvSpPr/>
            <p:nvPr/>
          </p:nvSpPr>
          <p:spPr>
            <a:xfrm>
              <a:off x="2708030" y="3107520"/>
              <a:ext cx="6435970" cy="614807"/>
            </a:xfrm>
            <a:prstGeom prst="rect">
              <a:avLst/>
            </a:prstGeom>
            <a:solidFill>
              <a:srgbClr val="0B3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92EB2CD3-3725-4298-E7AE-F5F943BC8BCF}"/>
                </a:ext>
              </a:extLst>
            </p:cNvPr>
            <p:cNvSpPr txBox="1"/>
            <p:nvPr/>
          </p:nvSpPr>
          <p:spPr>
            <a:xfrm>
              <a:off x="1925514" y="3414924"/>
              <a:ext cx="1987061" cy="369332"/>
            </a:xfrm>
            <a:prstGeom prst="rect">
              <a:avLst/>
            </a:prstGeom>
            <a:noFill/>
          </p:spPr>
          <p:txBody>
            <a:bodyPr wrap="square" rtlCol="0">
              <a:spAutoFit/>
            </a:bodyPr>
            <a:lstStyle/>
            <a:p>
              <a:r>
                <a:rPr lang="en-US" dirty="0">
                  <a:latin typeface="Franklin Gothic Book" panose="020B0503020102020204" pitchFamily="34" charset="0"/>
                </a:rPr>
                <a:t>Year 2</a:t>
              </a:r>
              <a:endParaRPr lang="en-GB" dirty="0">
                <a:latin typeface="Franklin Gothic Book" panose="020B0503020102020204" pitchFamily="34" charset="0"/>
              </a:endParaRPr>
            </a:p>
          </p:txBody>
        </p:sp>
        <p:cxnSp>
          <p:nvCxnSpPr>
            <p:cNvPr id="44" name="Connector: Elbow 43">
              <a:extLst>
                <a:ext uri="{FF2B5EF4-FFF2-40B4-BE49-F238E27FC236}">
                  <a16:creationId xmlns:a16="http://schemas.microsoft.com/office/drawing/2014/main" id="{1E515F1D-8C53-FCC0-109F-FE8F47F99097}"/>
                </a:ext>
              </a:extLst>
            </p:cNvPr>
            <p:cNvCxnSpPr>
              <a:cxnSpLocks/>
              <a:stCxn id="14" idx="3"/>
              <a:endCxn id="30" idx="1"/>
            </p:cNvCxnSpPr>
            <p:nvPr/>
          </p:nvCxnSpPr>
          <p:spPr>
            <a:xfrm flipH="1">
              <a:off x="2708030" y="2423531"/>
              <a:ext cx="6466743" cy="991393"/>
            </a:xfrm>
            <a:prstGeom prst="bentConnector5">
              <a:avLst>
                <a:gd name="adj1" fmla="val -3535"/>
                <a:gd name="adj2" fmla="val 50700"/>
                <a:gd name="adj3" fmla="val 103535"/>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4E179239-E0FF-CB13-08EE-B40CA73721B0}"/>
                </a:ext>
              </a:extLst>
            </p:cNvPr>
            <p:cNvSpPr/>
            <p:nvPr/>
          </p:nvSpPr>
          <p:spPr>
            <a:xfrm>
              <a:off x="2708030" y="4088268"/>
              <a:ext cx="6435970" cy="614807"/>
            </a:xfrm>
            <a:prstGeom prst="rect">
              <a:avLst/>
            </a:prstGeom>
            <a:solidFill>
              <a:srgbClr val="0B3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BB3A1B2-BB46-45E0-2DD7-C03CFACF576E}"/>
                </a:ext>
              </a:extLst>
            </p:cNvPr>
            <p:cNvSpPr/>
            <p:nvPr/>
          </p:nvSpPr>
          <p:spPr>
            <a:xfrm>
              <a:off x="2723416" y="5069016"/>
              <a:ext cx="6435970" cy="614807"/>
            </a:xfrm>
            <a:prstGeom prst="rect">
              <a:avLst/>
            </a:prstGeom>
            <a:solidFill>
              <a:srgbClr val="0B3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Connector: Elbow 63">
              <a:extLst>
                <a:ext uri="{FF2B5EF4-FFF2-40B4-BE49-F238E27FC236}">
                  <a16:creationId xmlns:a16="http://schemas.microsoft.com/office/drawing/2014/main" id="{5A5761D8-39EE-7AFE-AAD8-14E0455CB90B}"/>
                </a:ext>
              </a:extLst>
            </p:cNvPr>
            <p:cNvCxnSpPr>
              <a:cxnSpLocks/>
              <a:stCxn id="30" idx="3"/>
              <a:endCxn id="59" idx="1"/>
            </p:cNvCxnSpPr>
            <p:nvPr/>
          </p:nvCxnSpPr>
          <p:spPr>
            <a:xfrm flipH="1">
              <a:off x="2708030" y="3414924"/>
              <a:ext cx="6435970" cy="980748"/>
            </a:xfrm>
            <a:prstGeom prst="bentConnector5">
              <a:avLst>
                <a:gd name="adj1" fmla="val -3552"/>
                <a:gd name="adj2" fmla="val 50000"/>
                <a:gd name="adj3" fmla="val 10355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Connector: Elbow 66">
              <a:extLst>
                <a:ext uri="{FF2B5EF4-FFF2-40B4-BE49-F238E27FC236}">
                  <a16:creationId xmlns:a16="http://schemas.microsoft.com/office/drawing/2014/main" id="{33691CAB-C00C-DE05-7663-1454686720E8}"/>
                </a:ext>
              </a:extLst>
            </p:cNvPr>
            <p:cNvCxnSpPr>
              <a:cxnSpLocks/>
              <a:stCxn id="59" idx="3"/>
              <a:endCxn id="60" idx="1"/>
            </p:cNvCxnSpPr>
            <p:nvPr/>
          </p:nvCxnSpPr>
          <p:spPr>
            <a:xfrm flipH="1">
              <a:off x="2723416" y="4395672"/>
              <a:ext cx="6420584" cy="980748"/>
            </a:xfrm>
            <a:prstGeom prst="bentConnector5">
              <a:avLst>
                <a:gd name="adj1" fmla="val -3560"/>
                <a:gd name="adj2" fmla="val 50000"/>
                <a:gd name="adj3" fmla="val 103560"/>
              </a:avLst>
            </a:prstGeom>
            <a:ln>
              <a:tailEnd type="triangle"/>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D6CF60C6-2052-5DE3-9A6C-D1C0FEC6D667}"/>
                </a:ext>
              </a:extLst>
            </p:cNvPr>
            <p:cNvSpPr txBox="1"/>
            <p:nvPr/>
          </p:nvSpPr>
          <p:spPr>
            <a:xfrm>
              <a:off x="1925513" y="4380836"/>
              <a:ext cx="1987061" cy="369332"/>
            </a:xfrm>
            <a:prstGeom prst="rect">
              <a:avLst/>
            </a:prstGeom>
            <a:noFill/>
          </p:spPr>
          <p:txBody>
            <a:bodyPr wrap="square" rtlCol="0">
              <a:spAutoFit/>
            </a:bodyPr>
            <a:lstStyle/>
            <a:p>
              <a:r>
                <a:rPr lang="en-US" dirty="0">
                  <a:latin typeface="Franklin Gothic Book" panose="020B0503020102020204" pitchFamily="34" charset="0"/>
                </a:rPr>
                <a:t>Year 3</a:t>
              </a:r>
              <a:endParaRPr lang="en-GB" dirty="0">
                <a:latin typeface="Franklin Gothic Book" panose="020B0503020102020204" pitchFamily="34" charset="0"/>
              </a:endParaRPr>
            </a:p>
          </p:txBody>
        </p:sp>
        <p:sp>
          <p:nvSpPr>
            <p:cNvPr id="70" name="TextBox 69">
              <a:extLst>
                <a:ext uri="{FF2B5EF4-FFF2-40B4-BE49-F238E27FC236}">
                  <a16:creationId xmlns:a16="http://schemas.microsoft.com/office/drawing/2014/main" id="{356E4E5D-3CC7-8E41-2CA1-DF59DD2219F3}"/>
                </a:ext>
              </a:extLst>
            </p:cNvPr>
            <p:cNvSpPr txBox="1"/>
            <p:nvPr/>
          </p:nvSpPr>
          <p:spPr>
            <a:xfrm>
              <a:off x="1925512" y="5388344"/>
              <a:ext cx="1987061" cy="369332"/>
            </a:xfrm>
            <a:prstGeom prst="rect">
              <a:avLst/>
            </a:prstGeom>
            <a:noFill/>
          </p:spPr>
          <p:txBody>
            <a:bodyPr wrap="square" rtlCol="0">
              <a:spAutoFit/>
            </a:bodyPr>
            <a:lstStyle/>
            <a:p>
              <a:r>
                <a:rPr lang="en-US" dirty="0">
                  <a:latin typeface="Franklin Gothic Book" panose="020B0503020102020204" pitchFamily="34" charset="0"/>
                </a:rPr>
                <a:t>Year 4</a:t>
              </a:r>
              <a:endParaRPr lang="en-GB" dirty="0">
                <a:latin typeface="Franklin Gothic Book" panose="020B0503020102020204" pitchFamily="34" charset="0"/>
              </a:endParaRPr>
            </a:p>
          </p:txBody>
        </p:sp>
        <p:sp>
          <p:nvSpPr>
            <p:cNvPr id="71" name="Rectangle 70">
              <a:extLst>
                <a:ext uri="{FF2B5EF4-FFF2-40B4-BE49-F238E27FC236}">
                  <a16:creationId xmlns:a16="http://schemas.microsoft.com/office/drawing/2014/main" id="{96B0258E-C5D0-53E1-CC25-F8550D5A360C}"/>
                </a:ext>
              </a:extLst>
            </p:cNvPr>
            <p:cNvSpPr/>
            <p:nvPr/>
          </p:nvSpPr>
          <p:spPr>
            <a:xfrm>
              <a:off x="4163430" y="4085039"/>
              <a:ext cx="2399743" cy="614644"/>
            </a:xfrm>
            <a:prstGeom prst="rect">
              <a:avLst/>
            </a:prstGeom>
            <a:solidFill>
              <a:srgbClr val="1AA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91AB5057-4E4B-B79B-0EA6-C60BEFA110AF}"/>
                </a:ext>
              </a:extLst>
            </p:cNvPr>
            <p:cNvSpPr txBox="1"/>
            <p:nvPr/>
          </p:nvSpPr>
          <p:spPr>
            <a:xfrm>
              <a:off x="4311160" y="4196170"/>
              <a:ext cx="1987061" cy="369332"/>
            </a:xfrm>
            <a:prstGeom prst="rect">
              <a:avLst/>
            </a:prstGeom>
            <a:noFill/>
          </p:spPr>
          <p:txBody>
            <a:bodyPr wrap="square" rtlCol="0">
              <a:spAutoFit/>
            </a:bodyPr>
            <a:lstStyle/>
            <a:p>
              <a:r>
                <a:rPr lang="en-US" dirty="0">
                  <a:latin typeface="Franklin Gothic Book" panose="020B0503020102020204" pitchFamily="34" charset="0"/>
                </a:rPr>
                <a:t>Placement</a:t>
              </a:r>
              <a:endParaRPr lang="en-GB" dirty="0">
                <a:latin typeface="Franklin Gothic Book" panose="020B0503020102020204" pitchFamily="34" charset="0"/>
              </a:endParaRPr>
            </a:p>
          </p:txBody>
        </p:sp>
        <p:sp>
          <p:nvSpPr>
            <p:cNvPr id="74" name="Rectangle 73">
              <a:extLst>
                <a:ext uri="{FF2B5EF4-FFF2-40B4-BE49-F238E27FC236}">
                  <a16:creationId xmlns:a16="http://schemas.microsoft.com/office/drawing/2014/main" id="{AFCADD46-10DD-A63C-42F4-5A91BFA5A72B}"/>
                </a:ext>
              </a:extLst>
            </p:cNvPr>
            <p:cNvSpPr/>
            <p:nvPr/>
          </p:nvSpPr>
          <p:spPr>
            <a:xfrm>
              <a:off x="6668057" y="5069016"/>
              <a:ext cx="2283984" cy="614808"/>
            </a:xfrm>
            <a:prstGeom prst="rect">
              <a:avLst/>
            </a:prstGeom>
            <a:solidFill>
              <a:srgbClr val="1AA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0C944C8D-6C0F-0B4E-8B18-D708001E2553}"/>
                </a:ext>
              </a:extLst>
            </p:cNvPr>
            <p:cNvSpPr txBox="1"/>
            <p:nvPr/>
          </p:nvSpPr>
          <p:spPr>
            <a:xfrm>
              <a:off x="6768246" y="5187555"/>
              <a:ext cx="1987061" cy="369332"/>
            </a:xfrm>
            <a:prstGeom prst="rect">
              <a:avLst/>
            </a:prstGeom>
            <a:noFill/>
          </p:spPr>
          <p:txBody>
            <a:bodyPr wrap="square" rtlCol="0">
              <a:spAutoFit/>
            </a:bodyPr>
            <a:lstStyle/>
            <a:p>
              <a:r>
                <a:rPr lang="en-US" dirty="0">
                  <a:latin typeface="Franklin Gothic Book" panose="020B0503020102020204" pitchFamily="34" charset="0"/>
                </a:rPr>
                <a:t>Thesis</a:t>
              </a:r>
              <a:endParaRPr lang="en-GB" dirty="0">
                <a:latin typeface="Franklin Gothic Book" panose="020B0503020102020204" pitchFamily="34" charset="0"/>
              </a:endParaRPr>
            </a:p>
          </p:txBody>
        </p:sp>
      </p:grpSp>
    </p:spTree>
    <p:extLst>
      <p:ext uri="{BB962C8B-B14F-4D97-AF65-F5344CB8AC3E}">
        <p14:creationId xmlns:p14="http://schemas.microsoft.com/office/powerpoint/2010/main" val="49864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Governance &amp; Management</a:t>
            </a:r>
          </a:p>
        </p:txBody>
      </p:sp>
      <p:sp>
        <p:nvSpPr>
          <p:cNvPr id="12" name="AutoShape 2" descr="GW4 Logo (RGB) - GW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6" name="Straight Arrow Connector 15"/>
          <p:cNvCxnSpPr/>
          <p:nvPr/>
        </p:nvCxnSpPr>
        <p:spPr>
          <a:xfrm>
            <a:off x="3228744" y="3457779"/>
            <a:ext cx="448574" cy="86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28744" y="4800112"/>
            <a:ext cx="448574" cy="86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04745" y="1969193"/>
            <a:ext cx="2897003" cy="42940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Management Board</a:t>
            </a:r>
          </a:p>
          <a:p>
            <a:pPr algn="ctr"/>
            <a:endParaRPr lang="en-GB" sz="1200" dirty="0"/>
          </a:p>
          <a:p>
            <a:pPr algn="ctr"/>
            <a:endParaRPr lang="en-GB" sz="1200" dirty="0"/>
          </a:p>
          <a:p>
            <a:pPr algn="ctr"/>
            <a:r>
              <a:rPr lang="en-GB" sz="1200" dirty="0"/>
              <a:t>Chair Prof Colin Dayan</a:t>
            </a:r>
          </a:p>
          <a:p>
            <a:pPr algn="ctr"/>
            <a:r>
              <a:rPr lang="en-GB" sz="1200" dirty="0"/>
              <a:t>Director Prof Emma Kidd</a:t>
            </a:r>
          </a:p>
          <a:p>
            <a:pPr algn="ctr"/>
            <a:endParaRPr lang="en-GB" sz="1100" dirty="0"/>
          </a:p>
          <a:p>
            <a:pPr algn="ctr"/>
            <a:r>
              <a:rPr lang="en-GB" sz="1400" b="1" dirty="0"/>
              <a:t>Leadership Team</a:t>
            </a:r>
          </a:p>
          <a:p>
            <a:pPr algn="ctr"/>
            <a:r>
              <a:rPr lang="en-GB" sz="1200" dirty="0"/>
              <a:t>8  Joint RO Academic Leads</a:t>
            </a:r>
          </a:p>
          <a:p>
            <a:pPr algn="ctr"/>
            <a:r>
              <a:rPr lang="en-GB" sz="1200" dirty="0"/>
              <a:t>6 Joint Theme Leads</a:t>
            </a:r>
          </a:p>
          <a:p>
            <a:pPr algn="ctr"/>
            <a:r>
              <a:rPr lang="en-GB" sz="1200" dirty="0"/>
              <a:t>5 Cross-cutting Theme Leads</a:t>
            </a:r>
          </a:p>
          <a:p>
            <a:pPr algn="ctr"/>
            <a:endParaRPr lang="en-GB" sz="1200" dirty="0"/>
          </a:p>
          <a:p>
            <a:pPr algn="ctr"/>
            <a:r>
              <a:rPr lang="en-GB" sz="1200" dirty="0"/>
              <a:t>Director of Well-being &amp; Research Culture</a:t>
            </a:r>
          </a:p>
          <a:p>
            <a:pPr algn="ctr"/>
            <a:endParaRPr lang="en-GB" sz="1200" dirty="0"/>
          </a:p>
          <a:p>
            <a:pPr algn="ctr"/>
            <a:r>
              <a:rPr lang="en-GB" sz="1200" dirty="0"/>
              <a:t>4 Student representatives</a:t>
            </a:r>
          </a:p>
          <a:p>
            <a:pPr algn="ctr"/>
            <a:endParaRPr lang="en-GB" sz="1200" dirty="0"/>
          </a:p>
          <a:p>
            <a:pPr algn="ctr"/>
            <a:r>
              <a:rPr lang="en-GB" sz="1200" dirty="0"/>
              <a:t>GW4 BioMed MRC DTP Centre Manager</a:t>
            </a:r>
          </a:p>
          <a:p>
            <a:pPr algn="ctr"/>
            <a:endParaRPr lang="en-GB" sz="1200" dirty="0"/>
          </a:p>
        </p:txBody>
      </p:sp>
      <p:sp>
        <p:nvSpPr>
          <p:cNvPr id="21" name="Rectangle 20"/>
          <p:cNvSpPr/>
          <p:nvPr/>
        </p:nvSpPr>
        <p:spPr>
          <a:xfrm>
            <a:off x="7359589" y="1969193"/>
            <a:ext cx="1414732" cy="897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Scientific Advisory Board</a:t>
            </a:r>
          </a:p>
        </p:txBody>
      </p:sp>
      <p:sp>
        <p:nvSpPr>
          <p:cNvPr id="22" name="Rectangle 21"/>
          <p:cNvSpPr/>
          <p:nvPr/>
        </p:nvSpPr>
        <p:spPr>
          <a:xfrm>
            <a:off x="7359589" y="3234027"/>
            <a:ext cx="1414732" cy="740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Operations Board</a:t>
            </a:r>
          </a:p>
        </p:txBody>
      </p:sp>
      <p:sp>
        <p:nvSpPr>
          <p:cNvPr id="23" name="Rectangle 22"/>
          <p:cNvSpPr/>
          <p:nvPr/>
        </p:nvSpPr>
        <p:spPr>
          <a:xfrm>
            <a:off x="9332163" y="4722045"/>
            <a:ext cx="1414732" cy="94924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PGR Student Community</a:t>
            </a:r>
          </a:p>
        </p:txBody>
      </p:sp>
      <p:sp>
        <p:nvSpPr>
          <p:cNvPr id="24" name="Rectangle 23"/>
          <p:cNvSpPr/>
          <p:nvPr/>
        </p:nvSpPr>
        <p:spPr>
          <a:xfrm>
            <a:off x="9332163" y="3234027"/>
            <a:ext cx="1414732" cy="1013426"/>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a:t>PGR Supervisors &amp; Deans</a:t>
            </a:r>
          </a:p>
        </p:txBody>
      </p:sp>
      <p:cxnSp>
        <p:nvCxnSpPr>
          <p:cNvPr id="25" name="Straight Arrow Connector 24"/>
          <p:cNvCxnSpPr/>
          <p:nvPr/>
        </p:nvCxnSpPr>
        <p:spPr>
          <a:xfrm>
            <a:off x="6856381" y="3595638"/>
            <a:ext cx="448574" cy="86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828955" y="3648110"/>
            <a:ext cx="448574" cy="86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0029538" y="4260611"/>
            <a:ext cx="0" cy="3903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842311" y="2417767"/>
            <a:ext cx="45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6FE96D98-23CE-DE71-0EBC-6F61339669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48" y="3060102"/>
            <a:ext cx="2252262" cy="750754"/>
          </a:xfrm>
          <a:prstGeom prst="rect">
            <a:avLst/>
          </a:prstGeom>
        </p:spPr>
      </p:pic>
      <p:pic>
        <p:nvPicPr>
          <p:cNvPr id="5" name="Picture 4" descr="A blue and black logo&#10;&#10;Description automatically generated">
            <a:extLst>
              <a:ext uri="{FF2B5EF4-FFF2-40B4-BE49-F238E27FC236}">
                <a16:creationId xmlns:a16="http://schemas.microsoft.com/office/drawing/2014/main" id="{C25DFC8B-2522-70DD-9E1D-ED30155359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271" y="4541087"/>
            <a:ext cx="1732385" cy="561258"/>
          </a:xfrm>
          <a:prstGeom prst="rect">
            <a:avLst/>
          </a:prstGeom>
        </p:spPr>
      </p:pic>
      <p:sp>
        <p:nvSpPr>
          <p:cNvPr id="3" name="Rectangle 2">
            <a:extLst>
              <a:ext uri="{FF2B5EF4-FFF2-40B4-BE49-F238E27FC236}">
                <a16:creationId xmlns:a16="http://schemas.microsoft.com/office/drawing/2014/main" id="{959F560D-B68E-CEEA-CB9B-905BE994E261}"/>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6" name="Title 4">
            <a:extLst>
              <a:ext uri="{FF2B5EF4-FFF2-40B4-BE49-F238E27FC236}">
                <a16:creationId xmlns:a16="http://schemas.microsoft.com/office/drawing/2014/main" id="{5C6BBFBF-3130-20BA-BD7B-11596E1A9057}"/>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Governance and Management</a:t>
            </a:r>
          </a:p>
        </p:txBody>
      </p:sp>
    </p:spTree>
    <p:extLst>
      <p:ext uri="{BB962C8B-B14F-4D97-AF65-F5344CB8AC3E}">
        <p14:creationId xmlns:p14="http://schemas.microsoft.com/office/powerpoint/2010/main" val="165618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160"/>
          </a:xfrm>
        </p:spPr>
        <p:txBody>
          <a:bodyPr>
            <a:normAutofit fontScale="90000"/>
          </a:bodyPr>
          <a:lstStyle/>
          <a:p>
            <a:r>
              <a:rPr lang="en-GB" b="1" dirty="0"/>
              <a:t>Governance &amp; Management</a:t>
            </a:r>
          </a:p>
        </p:txBody>
      </p:sp>
      <p:sp>
        <p:nvSpPr>
          <p:cNvPr id="12" name="AutoShape 2" descr="GW4 Logo (RGB) - GW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959F560D-B68E-CEEA-CB9B-905BE994E261}"/>
              </a:ext>
            </a:extLst>
          </p:cNvPr>
          <p:cNvSpPr/>
          <p:nvPr/>
        </p:nvSpPr>
        <p:spPr>
          <a:xfrm>
            <a:off x="0" y="0"/>
            <a:ext cx="12192000" cy="1498804"/>
          </a:xfrm>
          <a:prstGeom prst="rect">
            <a:avLst/>
          </a:prstGeom>
          <a:solidFill>
            <a:srgbClr val="156082">
              <a:lumMod val="50000"/>
            </a:srgbClr>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6" name="Title 4">
            <a:extLst>
              <a:ext uri="{FF2B5EF4-FFF2-40B4-BE49-F238E27FC236}">
                <a16:creationId xmlns:a16="http://schemas.microsoft.com/office/drawing/2014/main" id="{5C6BBFBF-3130-20BA-BD7B-11596E1A9057}"/>
              </a:ext>
            </a:extLst>
          </p:cNvPr>
          <p:cNvSpPr txBox="1">
            <a:spLocks/>
          </p:cNvSpPr>
          <p:nvPr/>
        </p:nvSpPr>
        <p:spPr>
          <a:xfrm>
            <a:off x="843722" y="86620"/>
            <a:ext cx="105045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ysClr val="window" lastClr="FFFFFF"/>
                </a:solidFill>
                <a:latin typeface="Franklin Gothic Demi" panose="020B0703020102020204" pitchFamily="34" charset="0"/>
              </a:rPr>
              <a:t>Research and Training Themes</a:t>
            </a:r>
          </a:p>
        </p:txBody>
      </p:sp>
      <p:sp>
        <p:nvSpPr>
          <p:cNvPr id="13" name="Text Placeholder 2">
            <a:extLst>
              <a:ext uri="{FF2B5EF4-FFF2-40B4-BE49-F238E27FC236}">
                <a16:creationId xmlns:a16="http://schemas.microsoft.com/office/drawing/2014/main" id="{29557470-AC73-1ED6-A579-34BFD8CCB3F0}"/>
              </a:ext>
            </a:extLst>
          </p:cNvPr>
          <p:cNvSpPr txBox="1">
            <a:spLocks/>
          </p:cNvSpPr>
          <p:nvPr/>
        </p:nvSpPr>
        <p:spPr>
          <a:xfrm>
            <a:off x="7548752" y="6723109"/>
            <a:ext cx="3934692" cy="25029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sz="1800" dirty="0">
              <a:solidFill>
                <a:schemeClr val="tx1"/>
              </a:solidFill>
              <a:latin typeface="Franklin Gothic Book" panose="020B0503020102020204" pitchFamily="34" charset="0"/>
            </a:endParaRPr>
          </a:p>
        </p:txBody>
      </p:sp>
      <p:sp>
        <p:nvSpPr>
          <p:cNvPr id="15" name="Rectangle 14">
            <a:extLst>
              <a:ext uri="{FF2B5EF4-FFF2-40B4-BE49-F238E27FC236}">
                <a16:creationId xmlns:a16="http://schemas.microsoft.com/office/drawing/2014/main" id="{E4213F71-7C3C-944B-892D-11212BBA9D6D}"/>
              </a:ext>
            </a:extLst>
          </p:cNvPr>
          <p:cNvSpPr/>
          <p:nvPr/>
        </p:nvSpPr>
        <p:spPr>
          <a:xfrm>
            <a:off x="924333" y="1951893"/>
            <a:ext cx="3076167" cy="4941277"/>
          </a:xfrm>
          <a:prstGeom prst="rect">
            <a:avLst/>
          </a:prstGeom>
          <a:solidFill>
            <a:srgbClr val="1AA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AF1D52F2-419D-C38C-E031-8D49DB6B7B71}"/>
              </a:ext>
            </a:extLst>
          </p:cNvPr>
          <p:cNvSpPr/>
          <p:nvPr/>
        </p:nvSpPr>
        <p:spPr>
          <a:xfrm>
            <a:off x="4533283" y="1951893"/>
            <a:ext cx="3076167" cy="4941277"/>
          </a:xfrm>
          <a:prstGeom prst="rect">
            <a:avLst/>
          </a:prstGeom>
          <a:solidFill>
            <a:srgbClr val="1AA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60CD818F-66C9-8C6A-9D24-56C16302EE16}"/>
              </a:ext>
            </a:extLst>
          </p:cNvPr>
          <p:cNvSpPr/>
          <p:nvPr/>
        </p:nvSpPr>
        <p:spPr>
          <a:xfrm>
            <a:off x="8142233" y="1951892"/>
            <a:ext cx="3076167" cy="4941277"/>
          </a:xfrm>
          <a:prstGeom prst="rect">
            <a:avLst/>
          </a:prstGeom>
          <a:solidFill>
            <a:srgbClr val="1AA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90202B64-1907-86AA-0303-E7AC32D214D6}"/>
              </a:ext>
            </a:extLst>
          </p:cNvPr>
          <p:cNvGrpSpPr/>
          <p:nvPr/>
        </p:nvGrpSpPr>
        <p:grpSpPr>
          <a:xfrm>
            <a:off x="559246" y="3552232"/>
            <a:ext cx="11002639" cy="1610098"/>
            <a:chOff x="234848" y="1401661"/>
            <a:chExt cx="3649822" cy="1034595"/>
          </a:xfrm>
          <a:solidFill>
            <a:schemeClr val="tx2">
              <a:lumMod val="90000"/>
              <a:lumOff val="10000"/>
            </a:schemeClr>
          </a:solidFill>
        </p:grpSpPr>
        <p:sp>
          <p:nvSpPr>
            <p:cNvPr id="18" name="Left-Right Arrow 7">
              <a:extLst>
                <a:ext uri="{FF2B5EF4-FFF2-40B4-BE49-F238E27FC236}">
                  <a16:creationId xmlns:a16="http://schemas.microsoft.com/office/drawing/2014/main" id="{618E2253-298F-A3D5-983B-AC1B211E7F6A}"/>
                </a:ext>
              </a:extLst>
            </p:cNvPr>
            <p:cNvSpPr/>
            <p:nvPr/>
          </p:nvSpPr>
          <p:spPr>
            <a:xfrm>
              <a:off x="238720" y="1401661"/>
              <a:ext cx="3645950" cy="284911"/>
            </a:xfrm>
            <a:prstGeom prst="leftRightArrow">
              <a:avLst>
                <a:gd name="adj1" fmla="val 85267"/>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Data Science - </a:t>
              </a:r>
              <a:r>
                <a:rPr lang="en-GB" sz="2400" dirty="0">
                  <a:solidFill>
                    <a:schemeClr val="bg1"/>
                  </a:solidFill>
                </a:rPr>
                <a:t>Priority Area</a:t>
              </a:r>
            </a:p>
          </p:txBody>
        </p:sp>
        <p:sp>
          <p:nvSpPr>
            <p:cNvPr id="21" name="Left-Right Arrow 8">
              <a:extLst>
                <a:ext uri="{FF2B5EF4-FFF2-40B4-BE49-F238E27FC236}">
                  <a16:creationId xmlns:a16="http://schemas.microsoft.com/office/drawing/2014/main" id="{230DBF6E-6141-4894-85A7-CE59ED2DB1AD}"/>
                </a:ext>
              </a:extLst>
            </p:cNvPr>
            <p:cNvSpPr/>
            <p:nvPr/>
          </p:nvSpPr>
          <p:spPr>
            <a:xfrm>
              <a:off x="238720" y="1737285"/>
              <a:ext cx="3645950" cy="337652"/>
            </a:xfrm>
            <a:prstGeom prst="leftRightArrow">
              <a:avLst>
                <a:gd name="adj1" fmla="val 8174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Interdisciplinary skills - </a:t>
              </a:r>
              <a:r>
                <a:rPr lang="en-GB" sz="2400" dirty="0">
                  <a:solidFill>
                    <a:schemeClr val="bg1"/>
                  </a:solidFill>
                </a:rPr>
                <a:t>Training Theme</a:t>
              </a:r>
            </a:p>
          </p:txBody>
        </p:sp>
        <p:sp>
          <p:nvSpPr>
            <p:cNvPr id="22" name="Left-Right Arrow 9">
              <a:extLst>
                <a:ext uri="{FF2B5EF4-FFF2-40B4-BE49-F238E27FC236}">
                  <a16:creationId xmlns:a16="http://schemas.microsoft.com/office/drawing/2014/main" id="{CD9E1366-689B-CAD3-39B5-C910C059CCA3}"/>
                </a:ext>
              </a:extLst>
            </p:cNvPr>
            <p:cNvSpPr/>
            <p:nvPr/>
          </p:nvSpPr>
          <p:spPr>
            <a:xfrm>
              <a:off x="234848" y="2139437"/>
              <a:ext cx="3645950" cy="296819"/>
            </a:xfrm>
            <a:prstGeom prst="leftRightArrow">
              <a:avLst>
                <a:gd name="adj1" fmla="val 85267"/>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Translation and Innovation -</a:t>
              </a:r>
              <a:r>
                <a:rPr lang="en-GB" sz="2400" dirty="0">
                  <a:solidFill>
                    <a:schemeClr val="bg1"/>
                  </a:solidFill>
                </a:rPr>
                <a:t> Training Theme </a:t>
              </a:r>
            </a:p>
          </p:txBody>
        </p:sp>
      </p:grpSp>
      <p:sp>
        <p:nvSpPr>
          <p:cNvPr id="23" name="Left-Right Arrow 9">
            <a:extLst>
              <a:ext uri="{FF2B5EF4-FFF2-40B4-BE49-F238E27FC236}">
                <a16:creationId xmlns:a16="http://schemas.microsoft.com/office/drawing/2014/main" id="{00904831-13F6-5CC4-D7B0-8A3BFBACDF3F}"/>
              </a:ext>
            </a:extLst>
          </p:cNvPr>
          <p:cNvSpPr/>
          <p:nvPr/>
        </p:nvSpPr>
        <p:spPr>
          <a:xfrm>
            <a:off x="569287" y="5289575"/>
            <a:ext cx="10990967" cy="461927"/>
          </a:xfrm>
          <a:prstGeom prst="leftRightArrow">
            <a:avLst>
              <a:gd name="adj1" fmla="val 85267"/>
              <a:gd name="adj2" fmla="val 5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 vivo skills -</a:t>
            </a:r>
            <a:r>
              <a:rPr lang="en-GB" sz="2400" dirty="0">
                <a:solidFill>
                  <a:schemeClr val="bg1"/>
                </a:solidFill>
              </a:rPr>
              <a:t> Training Theme </a:t>
            </a:r>
          </a:p>
        </p:txBody>
      </p:sp>
      <p:sp>
        <p:nvSpPr>
          <p:cNvPr id="24" name="Left-Right Arrow 9">
            <a:extLst>
              <a:ext uri="{FF2B5EF4-FFF2-40B4-BE49-F238E27FC236}">
                <a16:creationId xmlns:a16="http://schemas.microsoft.com/office/drawing/2014/main" id="{8FF53FB2-34EA-9508-C70F-71E920D29FC9}"/>
              </a:ext>
            </a:extLst>
          </p:cNvPr>
          <p:cNvSpPr/>
          <p:nvPr/>
        </p:nvSpPr>
        <p:spPr>
          <a:xfrm>
            <a:off x="610589" y="5877811"/>
            <a:ext cx="10990967" cy="461927"/>
          </a:xfrm>
          <a:prstGeom prst="leftRightArrow">
            <a:avLst>
              <a:gd name="adj1" fmla="val 85267"/>
              <a:gd name="adj2" fmla="val 5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Reproducibility and Research Integrity - </a:t>
            </a:r>
            <a:r>
              <a:rPr lang="en-GB" sz="2400" dirty="0">
                <a:solidFill>
                  <a:schemeClr val="bg1"/>
                </a:solidFill>
              </a:rPr>
              <a:t> Training Theme </a:t>
            </a:r>
          </a:p>
        </p:txBody>
      </p:sp>
      <p:sp>
        <p:nvSpPr>
          <p:cNvPr id="25" name="TextBox 24">
            <a:extLst>
              <a:ext uri="{FF2B5EF4-FFF2-40B4-BE49-F238E27FC236}">
                <a16:creationId xmlns:a16="http://schemas.microsoft.com/office/drawing/2014/main" id="{093CE8B1-20B6-51EB-9DA7-95A765A8D735}"/>
              </a:ext>
            </a:extLst>
          </p:cNvPr>
          <p:cNvSpPr txBox="1"/>
          <p:nvPr/>
        </p:nvSpPr>
        <p:spPr>
          <a:xfrm>
            <a:off x="1423988" y="2099336"/>
            <a:ext cx="2066024" cy="992007"/>
          </a:xfrm>
          <a:prstGeom prst="rect">
            <a:avLst/>
          </a:prstGeom>
          <a:noFill/>
        </p:spPr>
        <p:txBody>
          <a:bodyPr wrap="square" rtlCol="0">
            <a:spAutoFit/>
          </a:bodyPr>
          <a:lstStyle/>
          <a:p>
            <a:pPr algn="ctr"/>
            <a:r>
              <a:rPr lang="en-GB" dirty="0">
                <a:solidFill>
                  <a:schemeClr val="tx2"/>
                </a:solidFill>
              </a:rPr>
              <a:t>Neuroscience and Mental Health (NMH)</a:t>
            </a:r>
          </a:p>
          <a:p>
            <a:endParaRPr lang="en-GB" dirty="0"/>
          </a:p>
        </p:txBody>
      </p:sp>
      <p:sp>
        <p:nvSpPr>
          <p:cNvPr id="26" name="TextBox 25">
            <a:extLst>
              <a:ext uri="{FF2B5EF4-FFF2-40B4-BE49-F238E27FC236}">
                <a16:creationId xmlns:a16="http://schemas.microsoft.com/office/drawing/2014/main" id="{C7447D2A-EADD-B83B-1AC1-E2CDD50679D5}"/>
              </a:ext>
            </a:extLst>
          </p:cNvPr>
          <p:cNvSpPr txBox="1"/>
          <p:nvPr/>
        </p:nvSpPr>
        <p:spPr>
          <a:xfrm>
            <a:off x="4728341" y="2099462"/>
            <a:ext cx="2686050" cy="992007"/>
          </a:xfrm>
          <a:prstGeom prst="rect">
            <a:avLst/>
          </a:prstGeom>
          <a:noFill/>
        </p:spPr>
        <p:txBody>
          <a:bodyPr wrap="square" rtlCol="0">
            <a:spAutoFit/>
          </a:bodyPr>
          <a:lstStyle/>
          <a:p>
            <a:pPr algn="ctr"/>
            <a:r>
              <a:rPr lang="en-GB" dirty="0">
                <a:solidFill>
                  <a:schemeClr val="tx2"/>
                </a:solidFill>
              </a:rPr>
              <a:t>Infection, Immunity, Antimicrobial Resistance  &amp; Repair (IIAR)</a:t>
            </a:r>
          </a:p>
          <a:p>
            <a:pPr algn="ctr"/>
            <a:endParaRPr lang="en-GB" dirty="0"/>
          </a:p>
        </p:txBody>
      </p:sp>
      <p:sp>
        <p:nvSpPr>
          <p:cNvPr id="27" name="TextBox 26">
            <a:extLst>
              <a:ext uri="{FF2B5EF4-FFF2-40B4-BE49-F238E27FC236}">
                <a16:creationId xmlns:a16="http://schemas.microsoft.com/office/drawing/2014/main" id="{31C4EF2F-8CFE-E2ED-0AC2-0BA24649F4D8}"/>
              </a:ext>
            </a:extLst>
          </p:cNvPr>
          <p:cNvSpPr txBox="1"/>
          <p:nvPr/>
        </p:nvSpPr>
        <p:spPr>
          <a:xfrm>
            <a:off x="8704383" y="2099335"/>
            <a:ext cx="1907931" cy="992007"/>
          </a:xfrm>
          <a:prstGeom prst="rect">
            <a:avLst/>
          </a:prstGeom>
          <a:noFill/>
        </p:spPr>
        <p:txBody>
          <a:bodyPr wrap="square" rtlCol="0">
            <a:spAutoFit/>
          </a:bodyPr>
          <a:lstStyle/>
          <a:p>
            <a:pPr algn="ctr"/>
            <a:r>
              <a:rPr lang="en-GB" dirty="0">
                <a:solidFill>
                  <a:schemeClr val="tx2"/>
                </a:solidFill>
              </a:rPr>
              <a:t>Population Health Sciences (PHS)</a:t>
            </a:r>
          </a:p>
          <a:p>
            <a:pPr algn="ctr"/>
            <a:endParaRPr lang="en-GB" dirty="0"/>
          </a:p>
        </p:txBody>
      </p:sp>
    </p:spTree>
    <p:extLst>
      <p:ext uri="{BB962C8B-B14F-4D97-AF65-F5344CB8AC3E}">
        <p14:creationId xmlns:p14="http://schemas.microsoft.com/office/powerpoint/2010/main" val="51332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32D4A9D-A51D-62EF-1A03-C08E8A885032}"/>
              </a:ext>
            </a:extLst>
          </p:cNvPr>
          <p:cNvGraphicFramePr>
            <a:graphicFrameLocks noGrp="1"/>
          </p:cNvGraphicFramePr>
          <p:nvPr/>
        </p:nvGraphicFramePr>
        <p:xfrm>
          <a:off x="4251960" y="338328"/>
          <a:ext cx="7607808" cy="3244538"/>
        </p:xfrm>
        <a:graphic>
          <a:graphicData uri="http://schemas.openxmlformats.org/drawingml/2006/table">
            <a:tbl>
              <a:tblPr firstRow="1" firstCol="1" bandRow="1" bandCol="1">
                <a:tableStyleId>{5C22544A-7EE6-4342-B048-85BDC9FD1C3A}</a:tableStyleId>
              </a:tblPr>
              <a:tblGrid>
                <a:gridCol w="1529412">
                  <a:extLst>
                    <a:ext uri="{9D8B030D-6E8A-4147-A177-3AD203B41FA5}">
                      <a16:colId xmlns:a16="http://schemas.microsoft.com/office/drawing/2014/main" val="1566702922"/>
                    </a:ext>
                  </a:extLst>
                </a:gridCol>
                <a:gridCol w="601140">
                  <a:extLst>
                    <a:ext uri="{9D8B030D-6E8A-4147-A177-3AD203B41FA5}">
                      <a16:colId xmlns:a16="http://schemas.microsoft.com/office/drawing/2014/main" val="3496934625"/>
                    </a:ext>
                  </a:extLst>
                </a:gridCol>
                <a:gridCol w="594360">
                  <a:extLst>
                    <a:ext uri="{9D8B030D-6E8A-4147-A177-3AD203B41FA5}">
                      <a16:colId xmlns:a16="http://schemas.microsoft.com/office/drawing/2014/main" val="2260431040"/>
                    </a:ext>
                  </a:extLst>
                </a:gridCol>
                <a:gridCol w="557784">
                  <a:extLst>
                    <a:ext uri="{9D8B030D-6E8A-4147-A177-3AD203B41FA5}">
                      <a16:colId xmlns:a16="http://schemas.microsoft.com/office/drawing/2014/main" val="1913438671"/>
                    </a:ext>
                  </a:extLst>
                </a:gridCol>
                <a:gridCol w="565811">
                  <a:extLst>
                    <a:ext uri="{9D8B030D-6E8A-4147-A177-3AD203B41FA5}">
                      <a16:colId xmlns:a16="http://schemas.microsoft.com/office/drawing/2014/main" val="4202078201"/>
                    </a:ext>
                  </a:extLst>
                </a:gridCol>
                <a:gridCol w="584382">
                  <a:extLst>
                    <a:ext uri="{9D8B030D-6E8A-4147-A177-3AD203B41FA5}">
                      <a16:colId xmlns:a16="http://schemas.microsoft.com/office/drawing/2014/main" val="3154795860"/>
                    </a:ext>
                  </a:extLst>
                </a:gridCol>
                <a:gridCol w="601826">
                  <a:extLst>
                    <a:ext uri="{9D8B030D-6E8A-4147-A177-3AD203B41FA5}">
                      <a16:colId xmlns:a16="http://schemas.microsoft.com/office/drawing/2014/main" val="3054434989"/>
                    </a:ext>
                  </a:extLst>
                </a:gridCol>
                <a:gridCol w="636714">
                  <a:extLst>
                    <a:ext uri="{9D8B030D-6E8A-4147-A177-3AD203B41FA5}">
                      <a16:colId xmlns:a16="http://schemas.microsoft.com/office/drawing/2014/main" val="2117315875"/>
                    </a:ext>
                  </a:extLst>
                </a:gridCol>
                <a:gridCol w="628787">
                  <a:extLst>
                    <a:ext uri="{9D8B030D-6E8A-4147-A177-3AD203B41FA5}">
                      <a16:colId xmlns:a16="http://schemas.microsoft.com/office/drawing/2014/main" val="1870906455"/>
                    </a:ext>
                  </a:extLst>
                </a:gridCol>
                <a:gridCol w="630936">
                  <a:extLst>
                    <a:ext uri="{9D8B030D-6E8A-4147-A177-3AD203B41FA5}">
                      <a16:colId xmlns:a16="http://schemas.microsoft.com/office/drawing/2014/main" val="2044698851"/>
                    </a:ext>
                  </a:extLst>
                </a:gridCol>
                <a:gridCol w="676656">
                  <a:extLst>
                    <a:ext uri="{9D8B030D-6E8A-4147-A177-3AD203B41FA5}">
                      <a16:colId xmlns:a16="http://schemas.microsoft.com/office/drawing/2014/main" val="2151125939"/>
                    </a:ext>
                  </a:extLst>
                </a:gridCol>
              </a:tblGrid>
              <a:tr h="382812">
                <a:tc>
                  <a:txBody>
                    <a:bodyPr/>
                    <a:lstStyle/>
                    <a:p>
                      <a:endParaRPr lang="en-US" dirty="0">
                        <a:effectLst/>
                      </a:endParaRPr>
                    </a:p>
                  </a:txBody>
                  <a:tcPr marL="68580" marR="68580" marT="0" marB="0"/>
                </a:tc>
                <a:tc>
                  <a:txBody>
                    <a:bodyPr/>
                    <a:lstStyle/>
                    <a:p>
                      <a:r>
                        <a:rPr lang="en-US" sz="1800" dirty="0">
                          <a:effectLst/>
                        </a:rPr>
                        <a:t>16</a:t>
                      </a:r>
                      <a:endParaRPr lang="en-US" dirty="0">
                        <a:effectLst/>
                      </a:endParaRPr>
                    </a:p>
                  </a:txBody>
                  <a:tcPr marL="68580" marR="68580" marT="0" marB="0"/>
                </a:tc>
                <a:tc>
                  <a:txBody>
                    <a:bodyPr/>
                    <a:lstStyle/>
                    <a:p>
                      <a:r>
                        <a:rPr lang="en-US" sz="1800" dirty="0">
                          <a:effectLst/>
                        </a:rPr>
                        <a:t>17</a:t>
                      </a:r>
                      <a:endParaRPr lang="en-US" dirty="0">
                        <a:effectLst/>
                      </a:endParaRPr>
                    </a:p>
                  </a:txBody>
                  <a:tcPr marL="68580" marR="68580" marT="0" marB="0"/>
                </a:tc>
                <a:tc>
                  <a:txBody>
                    <a:bodyPr/>
                    <a:lstStyle/>
                    <a:p>
                      <a:r>
                        <a:rPr lang="en-US" sz="1800" dirty="0">
                          <a:effectLst/>
                        </a:rPr>
                        <a:t>18</a:t>
                      </a:r>
                      <a:endParaRPr lang="en-US" dirty="0">
                        <a:effectLst/>
                      </a:endParaRPr>
                    </a:p>
                  </a:txBody>
                  <a:tcPr marL="68580" marR="68580" marT="0" marB="0"/>
                </a:tc>
                <a:tc>
                  <a:txBody>
                    <a:bodyPr/>
                    <a:lstStyle/>
                    <a:p>
                      <a:r>
                        <a:rPr lang="en-US" sz="1800" dirty="0">
                          <a:effectLst/>
                        </a:rPr>
                        <a:t>19</a:t>
                      </a:r>
                      <a:endParaRPr lang="en-US" dirty="0">
                        <a:effectLst/>
                      </a:endParaRPr>
                    </a:p>
                  </a:txBody>
                  <a:tcPr marL="68580" marR="68580" marT="0" marB="0"/>
                </a:tc>
                <a:tc>
                  <a:txBody>
                    <a:bodyPr/>
                    <a:lstStyle/>
                    <a:p>
                      <a:r>
                        <a:rPr lang="en-US" sz="1800" dirty="0">
                          <a:effectLst/>
                        </a:rPr>
                        <a:t>20</a:t>
                      </a:r>
                      <a:endParaRPr lang="en-US" dirty="0">
                        <a:effectLst/>
                      </a:endParaRPr>
                    </a:p>
                  </a:txBody>
                  <a:tcPr marL="68580" marR="68580" marT="0" marB="0"/>
                </a:tc>
                <a:tc>
                  <a:txBody>
                    <a:bodyPr/>
                    <a:lstStyle/>
                    <a:p>
                      <a:r>
                        <a:rPr lang="en-US" sz="1800" dirty="0">
                          <a:effectLst/>
                        </a:rPr>
                        <a:t>21</a:t>
                      </a:r>
                      <a:endParaRPr lang="en-US" dirty="0">
                        <a:effectLst/>
                      </a:endParaRPr>
                    </a:p>
                  </a:txBody>
                  <a:tcPr marL="68580" marR="68580" marT="0" marB="0"/>
                </a:tc>
                <a:tc>
                  <a:txBody>
                    <a:bodyPr/>
                    <a:lstStyle/>
                    <a:p>
                      <a:r>
                        <a:rPr lang="en-US" sz="1800" dirty="0">
                          <a:effectLst/>
                        </a:rPr>
                        <a:t>22</a:t>
                      </a:r>
                      <a:endParaRPr lang="en-US" dirty="0">
                        <a:effectLst/>
                      </a:endParaRPr>
                    </a:p>
                  </a:txBody>
                  <a:tcPr marL="68580" marR="68580" marT="0" marB="0"/>
                </a:tc>
                <a:tc>
                  <a:txBody>
                    <a:bodyPr/>
                    <a:lstStyle/>
                    <a:p>
                      <a:r>
                        <a:rPr lang="en-US" dirty="0">
                          <a:effectLst/>
                        </a:rPr>
                        <a:t>23</a:t>
                      </a:r>
                    </a:p>
                  </a:txBody>
                  <a:tcPr marL="68580" marR="68580" marT="0" marB="0"/>
                </a:tc>
                <a:tc>
                  <a:txBody>
                    <a:bodyPr/>
                    <a:lstStyle/>
                    <a:p>
                      <a:r>
                        <a:rPr lang="en-US" dirty="0">
                          <a:effectLst/>
                        </a:rPr>
                        <a:t>24</a:t>
                      </a:r>
                    </a:p>
                  </a:txBody>
                  <a:tcPr marL="68580" marR="68580" marT="0" marB="0"/>
                </a:tc>
                <a:tc>
                  <a:txBody>
                    <a:bodyPr/>
                    <a:lstStyle/>
                    <a:p>
                      <a:r>
                        <a:rPr lang="en-US" dirty="0">
                          <a:effectLst/>
                        </a:rPr>
                        <a:t>25</a:t>
                      </a:r>
                    </a:p>
                  </a:txBody>
                  <a:tcPr marL="68580" marR="68580" marT="0" marB="0"/>
                </a:tc>
                <a:extLst>
                  <a:ext uri="{0D108BD9-81ED-4DB2-BD59-A6C34878D82A}">
                    <a16:rowId xmlns:a16="http://schemas.microsoft.com/office/drawing/2014/main" val="3174871545"/>
                  </a:ext>
                </a:extLst>
              </a:tr>
              <a:tr h="550410">
                <a:tc>
                  <a:txBody>
                    <a:bodyPr/>
                    <a:lstStyle/>
                    <a:p>
                      <a:r>
                        <a:rPr lang="en-US" sz="1800" dirty="0">
                          <a:effectLst/>
                        </a:rPr>
                        <a:t>Proposed projects </a:t>
                      </a:r>
                      <a:endParaRPr lang="en-US" dirty="0">
                        <a:effectLst/>
                        <a:latin typeface="Calibri"/>
                      </a:endParaRPr>
                    </a:p>
                  </a:txBody>
                  <a:tcPr marL="68580" marR="68580" marT="0" marB="0"/>
                </a:tc>
                <a:tc>
                  <a:txBody>
                    <a:bodyPr/>
                    <a:lstStyle/>
                    <a:p>
                      <a:pPr algn="ctr"/>
                      <a:r>
                        <a:rPr lang="en-US" sz="1800" dirty="0">
                          <a:effectLst/>
                        </a:rPr>
                        <a:t>120</a:t>
                      </a:r>
                      <a:endParaRPr lang="en-US" dirty="0">
                        <a:effectLst/>
                      </a:endParaRPr>
                    </a:p>
                  </a:txBody>
                  <a:tcPr marL="68580" marR="68580" marT="0" marB="0" anchor="ctr"/>
                </a:tc>
                <a:tc>
                  <a:txBody>
                    <a:bodyPr/>
                    <a:lstStyle/>
                    <a:p>
                      <a:pPr algn="ctr"/>
                      <a:r>
                        <a:rPr lang="en-US" sz="1800" dirty="0">
                          <a:effectLst/>
                        </a:rPr>
                        <a:t>109</a:t>
                      </a:r>
                      <a:endParaRPr lang="en-US" dirty="0">
                        <a:effectLst/>
                      </a:endParaRPr>
                    </a:p>
                  </a:txBody>
                  <a:tcPr marL="68580" marR="68580" marT="0" marB="0" anchor="ctr">
                    <a:noFill/>
                  </a:tcPr>
                </a:tc>
                <a:tc>
                  <a:txBody>
                    <a:bodyPr/>
                    <a:lstStyle/>
                    <a:p>
                      <a:pPr algn="ctr"/>
                      <a:r>
                        <a:rPr lang="en-US" sz="1800" dirty="0">
                          <a:effectLst/>
                        </a:rPr>
                        <a:t>121</a:t>
                      </a:r>
                      <a:endParaRPr lang="en-US" dirty="0">
                        <a:effectLst/>
                      </a:endParaRPr>
                    </a:p>
                  </a:txBody>
                  <a:tcPr marL="68580" marR="68580" marT="0" marB="0" anchor="ctr"/>
                </a:tc>
                <a:tc>
                  <a:txBody>
                    <a:bodyPr/>
                    <a:lstStyle/>
                    <a:p>
                      <a:pPr algn="ctr"/>
                      <a:r>
                        <a:rPr lang="en-US" sz="1800" dirty="0">
                          <a:solidFill>
                            <a:schemeClr val="tx1"/>
                          </a:solidFill>
                          <a:effectLst/>
                        </a:rPr>
                        <a:t>142</a:t>
                      </a:r>
                      <a:endParaRPr lang="en-US" dirty="0">
                        <a:solidFill>
                          <a:schemeClr val="tx1"/>
                        </a:solidFill>
                        <a:effectLst/>
                      </a:endParaRPr>
                    </a:p>
                  </a:txBody>
                  <a:tcPr marL="68580" marR="68580" marT="0" marB="0" anchor="ctr">
                    <a:noFill/>
                  </a:tcPr>
                </a:tc>
                <a:tc>
                  <a:txBody>
                    <a:bodyPr/>
                    <a:lstStyle/>
                    <a:p>
                      <a:pPr algn="ctr"/>
                      <a:r>
                        <a:rPr lang="en-US" sz="1800" dirty="0">
                          <a:effectLst/>
                        </a:rPr>
                        <a:t>173</a:t>
                      </a:r>
                      <a:endParaRPr lang="en-US" dirty="0">
                        <a:effectLst/>
                      </a:endParaRPr>
                    </a:p>
                  </a:txBody>
                  <a:tcPr marL="68580" marR="68580" marT="0" marB="0" anchor="ctr"/>
                </a:tc>
                <a:tc>
                  <a:txBody>
                    <a:bodyPr/>
                    <a:lstStyle/>
                    <a:p>
                      <a:pPr algn="ctr"/>
                      <a:r>
                        <a:rPr lang="en-US" sz="1800" dirty="0">
                          <a:effectLst/>
                        </a:rPr>
                        <a:t>144</a:t>
                      </a:r>
                      <a:endParaRPr lang="en-US" dirty="0">
                        <a:effectLst/>
                      </a:endParaRPr>
                    </a:p>
                  </a:txBody>
                  <a:tcPr marL="68580" marR="68580" marT="0" marB="0" anchor="ctr">
                    <a:noFill/>
                  </a:tcPr>
                </a:tc>
                <a:tc>
                  <a:txBody>
                    <a:bodyPr/>
                    <a:lstStyle/>
                    <a:p>
                      <a:pPr algn="ctr"/>
                      <a:r>
                        <a:rPr lang="en-US" dirty="0">
                          <a:effectLst/>
                        </a:rPr>
                        <a:t>146</a:t>
                      </a:r>
                    </a:p>
                  </a:txBody>
                  <a:tcPr marL="68580" marR="68580" marT="0" marB="0" anchor="ctr"/>
                </a:tc>
                <a:tc>
                  <a:txBody>
                    <a:bodyPr/>
                    <a:lstStyle/>
                    <a:p>
                      <a:pPr marL="0" algn="ctr" defTabSz="914400" rtl="0" eaLnBrk="1" latinLnBrk="0" hangingPunct="1"/>
                      <a:r>
                        <a:rPr lang="en-US" sz="1800" kern="1200" dirty="0">
                          <a:solidFill>
                            <a:schemeClr val="tx1"/>
                          </a:solidFill>
                          <a:effectLst/>
                        </a:rPr>
                        <a:t>112</a:t>
                      </a:r>
                      <a:endParaRPr lang="en-US" sz="1800" kern="1200" dirty="0">
                        <a:solidFill>
                          <a:schemeClr val="tx1"/>
                        </a:solidFill>
                        <a:effectLst/>
                        <a:latin typeface="+mn-lt"/>
                        <a:ea typeface="+mn-ea"/>
                        <a:cs typeface="+mn-cs"/>
                      </a:endParaRPr>
                    </a:p>
                  </a:txBody>
                  <a:tcPr marL="68580" marR="68580" marT="0" marB="0" anchor="ctr">
                    <a:noFill/>
                  </a:tcPr>
                </a:tc>
                <a:tc>
                  <a:txBody>
                    <a:bodyPr/>
                    <a:lstStyle/>
                    <a:p>
                      <a:pPr marL="0" algn="ctr" defTabSz="914400" rtl="0" eaLnBrk="1" latinLnBrk="0" hangingPunct="1"/>
                      <a:r>
                        <a:rPr lang="en-US" sz="1800" kern="1200" dirty="0">
                          <a:solidFill>
                            <a:sysClr val="windowText" lastClr="000000"/>
                          </a:solidFill>
                          <a:effectLst/>
                        </a:rPr>
                        <a:t>125</a:t>
                      </a:r>
                      <a:endParaRPr lang="en-US" sz="1800" kern="1200" dirty="0">
                        <a:solidFill>
                          <a:sysClr val="windowText" lastClr="000000"/>
                        </a:solidFill>
                        <a:effectLst/>
                        <a:latin typeface="+mn-lt"/>
                        <a:ea typeface="+mn-ea"/>
                        <a:cs typeface="+mn-cs"/>
                      </a:endParaRPr>
                    </a:p>
                  </a:txBody>
                  <a:tcPr marL="68580" marR="68580" marT="0" marB="0" anchor="ctr"/>
                </a:tc>
                <a:tc>
                  <a:txBody>
                    <a:bodyPr/>
                    <a:lstStyle/>
                    <a:p>
                      <a:pPr marL="0" algn="ctr" defTabSz="914400" rtl="0" eaLnBrk="1" latinLnBrk="0" hangingPunct="1"/>
                      <a:r>
                        <a:rPr lang="en-US" sz="1800" kern="1200" dirty="0">
                          <a:solidFill>
                            <a:srgbClr val="FF0000"/>
                          </a:solidFill>
                          <a:effectLst/>
                          <a:latin typeface="+mn-lt"/>
                          <a:ea typeface="+mn-ea"/>
                          <a:cs typeface="+mn-cs"/>
                        </a:rPr>
                        <a:t>144</a:t>
                      </a:r>
                    </a:p>
                  </a:txBody>
                  <a:tcPr marL="68580" marR="68580" marT="0" marB="0" anchor="ctr">
                    <a:noFill/>
                  </a:tcPr>
                </a:tc>
                <a:extLst>
                  <a:ext uri="{0D108BD9-81ED-4DB2-BD59-A6C34878D82A}">
                    <a16:rowId xmlns:a16="http://schemas.microsoft.com/office/drawing/2014/main" val="3691807255"/>
                  </a:ext>
                </a:extLst>
              </a:tr>
              <a:tr h="577829">
                <a:tc>
                  <a:txBody>
                    <a:bodyPr/>
                    <a:lstStyle/>
                    <a:p>
                      <a:r>
                        <a:rPr lang="en-US" sz="1800" dirty="0">
                          <a:effectLst/>
                        </a:rPr>
                        <a:t>Project advertised </a:t>
                      </a:r>
                      <a:endParaRPr lang="en-US">
                        <a:effectLst/>
                        <a:latin typeface="Calibri"/>
                      </a:endParaRPr>
                    </a:p>
                  </a:txBody>
                  <a:tcPr marL="68580" marR="68580" marT="0" marB="0"/>
                </a:tc>
                <a:tc>
                  <a:txBody>
                    <a:bodyPr/>
                    <a:lstStyle/>
                    <a:p>
                      <a:pPr algn="ctr"/>
                      <a:r>
                        <a:rPr lang="en-US" sz="1800" dirty="0">
                          <a:effectLst/>
                        </a:rPr>
                        <a:t>45</a:t>
                      </a:r>
                      <a:endParaRPr lang="en-US" dirty="0">
                        <a:effectLst/>
                      </a:endParaRPr>
                    </a:p>
                  </a:txBody>
                  <a:tcPr marL="68580" marR="68580" marT="0" marB="0" anchor="ctr"/>
                </a:tc>
                <a:tc>
                  <a:txBody>
                    <a:bodyPr/>
                    <a:lstStyle/>
                    <a:p>
                      <a:pPr algn="ctr"/>
                      <a:r>
                        <a:rPr lang="en-US" sz="1800" dirty="0">
                          <a:effectLst/>
                        </a:rPr>
                        <a:t>51</a:t>
                      </a:r>
                      <a:endParaRPr lang="en-US" dirty="0">
                        <a:effectLst/>
                      </a:endParaRPr>
                    </a:p>
                  </a:txBody>
                  <a:tcPr marL="68580" marR="68580" marT="0" marB="0" anchor="ctr">
                    <a:noFill/>
                  </a:tcPr>
                </a:tc>
                <a:tc>
                  <a:txBody>
                    <a:bodyPr/>
                    <a:lstStyle/>
                    <a:p>
                      <a:pPr algn="ctr"/>
                      <a:r>
                        <a:rPr lang="en-US" sz="1800" dirty="0">
                          <a:effectLst/>
                        </a:rPr>
                        <a:t>71</a:t>
                      </a:r>
                      <a:endParaRPr lang="en-US" dirty="0">
                        <a:effectLst/>
                      </a:endParaRPr>
                    </a:p>
                  </a:txBody>
                  <a:tcPr marL="68580" marR="68580" marT="0" marB="0" anchor="ctr"/>
                </a:tc>
                <a:tc>
                  <a:txBody>
                    <a:bodyPr/>
                    <a:lstStyle/>
                    <a:p>
                      <a:pPr algn="ctr"/>
                      <a:r>
                        <a:rPr lang="en-US" sz="1800" dirty="0">
                          <a:solidFill>
                            <a:schemeClr val="tx1"/>
                          </a:solidFill>
                          <a:effectLst/>
                        </a:rPr>
                        <a:t>69</a:t>
                      </a:r>
                      <a:endParaRPr lang="en-US" dirty="0">
                        <a:solidFill>
                          <a:schemeClr val="tx1"/>
                        </a:solidFill>
                        <a:effectLst/>
                      </a:endParaRPr>
                    </a:p>
                  </a:txBody>
                  <a:tcPr marL="68580" marR="68580" marT="0" marB="0" anchor="ctr">
                    <a:noFill/>
                  </a:tcPr>
                </a:tc>
                <a:tc>
                  <a:txBody>
                    <a:bodyPr/>
                    <a:lstStyle/>
                    <a:p>
                      <a:pPr algn="ctr"/>
                      <a:r>
                        <a:rPr lang="en-US" sz="1800" dirty="0">
                          <a:effectLst/>
                        </a:rPr>
                        <a:t>88</a:t>
                      </a:r>
                      <a:endParaRPr lang="en-US" dirty="0">
                        <a:effectLst/>
                      </a:endParaRPr>
                    </a:p>
                  </a:txBody>
                  <a:tcPr marL="68580" marR="68580" marT="0" marB="0" anchor="ctr"/>
                </a:tc>
                <a:tc>
                  <a:txBody>
                    <a:bodyPr/>
                    <a:lstStyle/>
                    <a:p>
                      <a:pPr algn="ctr"/>
                      <a:r>
                        <a:rPr lang="en-US" sz="1800" dirty="0">
                          <a:effectLst/>
                        </a:rPr>
                        <a:t>86</a:t>
                      </a:r>
                      <a:endParaRPr lang="en-US" dirty="0">
                        <a:effectLst/>
                      </a:endParaRPr>
                    </a:p>
                  </a:txBody>
                  <a:tcPr marL="68580" marR="68580" marT="0" marB="0" anchor="ctr">
                    <a:noFill/>
                  </a:tcPr>
                </a:tc>
                <a:tc>
                  <a:txBody>
                    <a:bodyPr/>
                    <a:lstStyle/>
                    <a:p>
                      <a:pPr algn="ctr"/>
                      <a:r>
                        <a:rPr lang="en-US" dirty="0">
                          <a:effectLst/>
                        </a:rPr>
                        <a:t>80</a:t>
                      </a:r>
                    </a:p>
                  </a:txBody>
                  <a:tcPr marL="68580" marR="68580" marT="0" marB="0" anchor="ctr"/>
                </a:tc>
                <a:tc>
                  <a:txBody>
                    <a:bodyPr/>
                    <a:lstStyle/>
                    <a:p>
                      <a:pPr marL="0" algn="ctr" defTabSz="914400" rtl="0" eaLnBrk="1" latinLnBrk="0" hangingPunct="1"/>
                      <a:r>
                        <a:rPr lang="en-US" sz="1800" kern="1200" dirty="0">
                          <a:solidFill>
                            <a:schemeClr val="tx1"/>
                          </a:solidFill>
                          <a:effectLst/>
                        </a:rPr>
                        <a:t>84</a:t>
                      </a:r>
                      <a:endParaRPr lang="en-US" sz="1800" kern="1200" dirty="0">
                        <a:solidFill>
                          <a:schemeClr val="tx1"/>
                        </a:solidFill>
                        <a:effectLst/>
                        <a:latin typeface="+mn-lt"/>
                        <a:ea typeface="+mn-ea"/>
                        <a:cs typeface="+mn-cs"/>
                      </a:endParaRPr>
                    </a:p>
                  </a:txBody>
                  <a:tcPr marL="68580" marR="68580" marT="0" marB="0" anchor="ctr">
                    <a:noFill/>
                  </a:tcPr>
                </a:tc>
                <a:tc>
                  <a:txBody>
                    <a:bodyPr/>
                    <a:lstStyle/>
                    <a:p>
                      <a:pPr marL="0" algn="ctr" defTabSz="914400" rtl="0" eaLnBrk="1" latinLnBrk="0" hangingPunct="1"/>
                      <a:r>
                        <a:rPr lang="en-US" sz="1800" kern="1200" dirty="0">
                          <a:solidFill>
                            <a:sysClr val="windowText" lastClr="000000"/>
                          </a:solidFill>
                          <a:effectLst/>
                        </a:rPr>
                        <a:t>108</a:t>
                      </a:r>
                      <a:endParaRPr lang="en-US" sz="1800" kern="1200" dirty="0">
                        <a:solidFill>
                          <a:sysClr val="windowText" lastClr="000000"/>
                        </a:solidFill>
                        <a:effectLst/>
                        <a:latin typeface="+mn-lt"/>
                        <a:ea typeface="+mn-ea"/>
                        <a:cs typeface="+mn-cs"/>
                      </a:endParaRPr>
                    </a:p>
                  </a:txBody>
                  <a:tcPr marL="68580" marR="68580" marT="0" marB="0" anchor="ctr"/>
                </a:tc>
                <a:tc>
                  <a:txBody>
                    <a:bodyPr/>
                    <a:lstStyle/>
                    <a:p>
                      <a:pPr marL="0" algn="ctr" defTabSz="914400" rtl="0" eaLnBrk="1" latinLnBrk="0" hangingPunct="1"/>
                      <a:r>
                        <a:rPr lang="en-US" sz="1800" kern="1200" dirty="0">
                          <a:solidFill>
                            <a:srgbClr val="FF0000"/>
                          </a:solidFill>
                          <a:effectLst/>
                          <a:latin typeface="+mn-lt"/>
                          <a:ea typeface="+mn-ea"/>
                          <a:cs typeface="+mn-cs"/>
                        </a:rPr>
                        <a:t>121</a:t>
                      </a:r>
                    </a:p>
                  </a:txBody>
                  <a:tcPr marL="68580" marR="68580" marT="0" marB="0" anchor="ctr">
                    <a:noFill/>
                  </a:tcPr>
                </a:tc>
                <a:extLst>
                  <a:ext uri="{0D108BD9-81ED-4DB2-BD59-A6C34878D82A}">
                    <a16:rowId xmlns:a16="http://schemas.microsoft.com/office/drawing/2014/main" val="2704318905"/>
                  </a:ext>
                </a:extLst>
              </a:tr>
              <a:tr h="577829">
                <a:tc>
                  <a:txBody>
                    <a:bodyPr/>
                    <a:lstStyle/>
                    <a:p>
                      <a:r>
                        <a:rPr lang="en-US" sz="1800" dirty="0">
                          <a:effectLst/>
                        </a:rPr>
                        <a:t>Applications received </a:t>
                      </a:r>
                      <a:endParaRPr lang="en-US">
                        <a:effectLst/>
                        <a:latin typeface="Calibri"/>
                      </a:endParaRPr>
                    </a:p>
                  </a:txBody>
                  <a:tcPr marL="68580" marR="68580" marT="0" marB="0"/>
                </a:tc>
                <a:tc>
                  <a:txBody>
                    <a:bodyPr/>
                    <a:lstStyle/>
                    <a:p>
                      <a:pPr algn="ctr"/>
                      <a:r>
                        <a:rPr lang="en-US" sz="1800" dirty="0">
                          <a:effectLst/>
                        </a:rPr>
                        <a:t>251</a:t>
                      </a:r>
                      <a:endParaRPr lang="en-US" dirty="0">
                        <a:effectLst/>
                      </a:endParaRPr>
                    </a:p>
                  </a:txBody>
                  <a:tcPr marL="68580" marR="68580" marT="0" marB="0" anchor="ctr"/>
                </a:tc>
                <a:tc>
                  <a:txBody>
                    <a:bodyPr/>
                    <a:lstStyle/>
                    <a:p>
                      <a:pPr algn="ctr"/>
                      <a:r>
                        <a:rPr lang="en-US" sz="1800" dirty="0">
                          <a:effectLst/>
                        </a:rPr>
                        <a:t>280</a:t>
                      </a:r>
                      <a:endParaRPr lang="en-US" dirty="0">
                        <a:effectLst/>
                      </a:endParaRPr>
                    </a:p>
                  </a:txBody>
                  <a:tcPr marL="68580" marR="68580" marT="0" marB="0" anchor="ctr">
                    <a:noFill/>
                  </a:tcPr>
                </a:tc>
                <a:tc>
                  <a:txBody>
                    <a:bodyPr/>
                    <a:lstStyle/>
                    <a:p>
                      <a:pPr algn="ctr"/>
                      <a:r>
                        <a:rPr lang="en-US" sz="1800" dirty="0">
                          <a:effectLst/>
                        </a:rPr>
                        <a:t>492</a:t>
                      </a:r>
                      <a:endParaRPr lang="en-US" dirty="0">
                        <a:effectLst/>
                      </a:endParaRPr>
                    </a:p>
                  </a:txBody>
                  <a:tcPr marL="68580" marR="68580" marT="0" marB="0" anchor="ctr"/>
                </a:tc>
                <a:tc>
                  <a:txBody>
                    <a:bodyPr/>
                    <a:lstStyle/>
                    <a:p>
                      <a:pPr algn="ctr"/>
                      <a:r>
                        <a:rPr lang="en-US" sz="1800" dirty="0">
                          <a:solidFill>
                            <a:schemeClr val="tx1"/>
                          </a:solidFill>
                          <a:effectLst/>
                        </a:rPr>
                        <a:t>437</a:t>
                      </a:r>
                      <a:endParaRPr lang="en-US" dirty="0">
                        <a:solidFill>
                          <a:schemeClr val="tx1"/>
                        </a:solidFill>
                        <a:effectLst/>
                      </a:endParaRPr>
                    </a:p>
                  </a:txBody>
                  <a:tcPr marL="68580" marR="68580" marT="0" marB="0" anchor="ctr">
                    <a:noFill/>
                  </a:tcPr>
                </a:tc>
                <a:tc>
                  <a:txBody>
                    <a:bodyPr/>
                    <a:lstStyle/>
                    <a:p>
                      <a:pPr algn="ctr"/>
                      <a:r>
                        <a:rPr lang="en-US" sz="1800" dirty="0">
                          <a:effectLst/>
                        </a:rPr>
                        <a:t>534</a:t>
                      </a:r>
                      <a:endParaRPr lang="en-US" dirty="0">
                        <a:effectLst/>
                      </a:endParaRPr>
                    </a:p>
                  </a:txBody>
                  <a:tcPr marL="68580" marR="68580" marT="0" marB="0" anchor="ctr"/>
                </a:tc>
                <a:tc>
                  <a:txBody>
                    <a:bodyPr/>
                    <a:lstStyle/>
                    <a:p>
                      <a:pPr algn="ctr"/>
                      <a:r>
                        <a:rPr lang="en-US" sz="1800" dirty="0">
                          <a:effectLst/>
                        </a:rPr>
                        <a:t>913</a:t>
                      </a:r>
                      <a:endParaRPr lang="en-US" dirty="0">
                        <a:effectLst/>
                      </a:endParaRPr>
                    </a:p>
                  </a:txBody>
                  <a:tcPr marL="68580" marR="68580" marT="0" marB="0" anchor="ctr">
                    <a:noFill/>
                  </a:tcPr>
                </a:tc>
                <a:tc>
                  <a:txBody>
                    <a:bodyPr/>
                    <a:lstStyle/>
                    <a:p>
                      <a:pPr algn="ctr"/>
                      <a:r>
                        <a:rPr lang="en-US" dirty="0">
                          <a:effectLst/>
                        </a:rPr>
                        <a:t>948</a:t>
                      </a:r>
                    </a:p>
                  </a:txBody>
                  <a:tcPr marL="68580" marR="68580" marT="0" marB="0" anchor="ctr"/>
                </a:tc>
                <a:tc>
                  <a:txBody>
                    <a:bodyPr/>
                    <a:lstStyle/>
                    <a:p>
                      <a:pPr marL="0" algn="ctr" defTabSz="914400" rtl="0" eaLnBrk="1" latinLnBrk="0" hangingPunct="1"/>
                      <a:r>
                        <a:rPr lang="en-US" sz="1800" kern="1200" dirty="0">
                          <a:solidFill>
                            <a:schemeClr val="tx1"/>
                          </a:solidFill>
                          <a:effectLst/>
                        </a:rPr>
                        <a:t>1056</a:t>
                      </a:r>
                      <a:endParaRPr lang="en-US" sz="1800" kern="1200" dirty="0">
                        <a:solidFill>
                          <a:schemeClr val="tx1"/>
                        </a:solidFill>
                        <a:effectLst/>
                        <a:latin typeface="+mn-lt"/>
                        <a:ea typeface="+mn-ea"/>
                        <a:cs typeface="+mn-cs"/>
                      </a:endParaRPr>
                    </a:p>
                  </a:txBody>
                  <a:tcPr marL="68580" marR="68580" marT="0" marB="0" anchor="ctr">
                    <a:noFill/>
                  </a:tcPr>
                </a:tc>
                <a:tc>
                  <a:txBody>
                    <a:bodyPr/>
                    <a:lstStyle/>
                    <a:p>
                      <a:pPr marL="0" algn="ctr" defTabSz="914400" rtl="0" eaLnBrk="1" latinLnBrk="0" hangingPunct="1"/>
                      <a:r>
                        <a:rPr lang="en-US" sz="1800" kern="1200" dirty="0">
                          <a:solidFill>
                            <a:sysClr val="windowText" lastClr="000000"/>
                          </a:solidFill>
                          <a:effectLst/>
                        </a:rPr>
                        <a:t>1621</a:t>
                      </a:r>
                      <a:endParaRPr lang="en-US" sz="1800" kern="1200" dirty="0">
                        <a:solidFill>
                          <a:sysClr val="windowText" lastClr="000000"/>
                        </a:solidFill>
                        <a:effectLst/>
                        <a:latin typeface="+mn-lt"/>
                        <a:ea typeface="+mn-ea"/>
                        <a:cs typeface="+mn-cs"/>
                      </a:endParaRPr>
                    </a:p>
                  </a:txBody>
                  <a:tcPr marL="68580" marR="68580" marT="0" marB="0" anchor="ctr"/>
                </a:tc>
                <a:tc>
                  <a:txBody>
                    <a:bodyPr/>
                    <a:lstStyle/>
                    <a:p>
                      <a:pPr marL="0" algn="ctr" defTabSz="914400" rtl="0" eaLnBrk="1" latinLnBrk="0" hangingPunct="1"/>
                      <a:r>
                        <a:rPr lang="en-US" sz="1800" kern="1200" dirty="0">
                          <a:solidFill>
                            <a:srgbClr val="FF0000"/>
                          </a:solidFill>
                          <a:effectLst/>
                          <a:latin typeface="+mn-lt"/>
                          <a:ea typeface="+mn-ea"/>
                          <a:cs typeface="+mn-cs"/>
                        </a:rPr>
                        <a:t>2421</a:t>
                      </a:r>
                    </a:p>
                  </a:txBody>
                  <a:tcPr marL="68580" marR="68580" marT="0" marB="0" anchor="ctr">
                    <a:noFill/>
                  </a:tcPr>
                </a:tc>
                <a:extLst>
                  <a:ext uri="{0D108BD9-81ED-4DB2-BD59-A6C34878D82A}">
                    <a16:rowId xmlns:a16="http://schemas.microsoft.com/office/drawing/2014/main" val="2685668525"/>
                  </a:ext>
                </a:extLst>
              </a:tr>
              <a:tr h="577829">
                <a:tc>
                  <a:txBody>
                    <a:bodyPr/>
                    <a:lstStyle/>
                    <a:p>
                      <a:r>
                        <a:rPr lang="en-US" sz="1800" dirty="0">
                          <a:effectLst/>
                        </a:rPr>
                        <a:t>Interviewed </a:t>
                      </a:r>
                      <a:endParaRPr lang="en-US">
                        <a:effectLst/>
                      </a:endParaRPr>
                    </a:p>
                    <a:p>
                      <a:endParaRPr lang="en-US" dirty="0">
                        <a:effectLst/>
                        <a:latin typeface="Calibri"/>
                      </a:endParaRPr>
                    </a:p>
                  </a:txBody>
                  <a:tcPr marL="68580" marR="68580" marT="0" marB="0"/>
                </a:tc>
                <a:tc>
                  <a:txBody>
                    <a:bodyPr/>
                    <a:lstStyle/>
                    <a:p>
                      <a:pPr algn="ctr"/>
                      <a:r>
                        <a:rPr lang="en-US" sz="1800" dirty="0">
                          <a:effectLst/>
                        </a:rPr>
                        <a:t>39</a:t>
                      </a:r>
                      <a:endParaRPr lang="en-US" dirty="0">
                        <a:effectLst/>
                      </a:endParaRPr>
                    </a:p>
                  </a:txBody>
                  <a:tcPr marL="68580" marR="68580" marT="0" marB="0" anchor="ctr"/>
                </a:tc>
                <a:tc>
                  <a:txBody>
                    <a:bodyPr/>
                    <a:lstStyle/>
                    <a:p>
                      <a:pPr algn="ctr"/>
                      <a:r>
                        <a:rPr lang="en-US" sz="1800" dirty="0">
                          <a:effectLst/>
                        </a:rPr>
                        <a:t>43</a:t>
                      </a:r>
                      <a:endParaRPr lang="en-US" dirty="0">
                        <a:effectLst/>
                      </a:endParaRPr>
                    </a:p>
                  </a:txBody>
                  <a:tcPr marL="68580" marR="68580" marT="0" marB="0" anchor="ctr">
                    <a:noFill/>
                  </a:tcPr>
                </a:tc>
                <a:tc>
                  <a:txBody>
                    <a:bodyPr/>
                    <a:lstStyle/>
                    <a:p>
                      <a:pPr algn="ctr"/>
                      <a:r>
                        <a:rPr lang="en-US" sz="1800" dirty="0">
                          <a:effectLst/>
                        </a:rPr>
                        <a:t>34</a:t>
                      </a:r>
                      <a:endParaRPr lang="en-US" dirty="0">
                        <a:effectLst/>
                      </a:endParaRPr>
                    </a:p>
                  </a:txBody>
                  <a:tcPr marL="68580" marR="68580" marT="0" marB="0" anchor="ctr"/>
                </a:tc>
                <a:tc>
                  <a:txBody>
                    <a:bodyPr/>
                    <a:lstStyle/>
                    <a:p>
                      <a:pPr algn="ctr"/>
                      <a:r>
                        <a:rPr lang="en-US" sz="1800" dirty="0">
                          <a:solidFill>
                            <a:schemeClr val="tx1"/>
                          </a:solidFill>
                          <a:effectLst/>
                        </a:rPr>
                        <a:t>52</a:t>
                      </a:r>
                      <a:endParaRPr lang="en-US" dirty="0">
                        <a:solidFill>
                          <a:schemeClr val="tx1"/>
                        </a:solidFill>
                        <a:effectLst/>
                      </a:endParaRPr>
                    </a:p>
                  </a:txBody>
                  <a:tcPr marL="68580" marR="68580" marT="0" marB="0" anchor="ctr">
                    <a:noFill/>
                  </a:tcPr>
                </a:tc>
                <a:tc>
                  <a:txBody>
                    <a:bodyPr/>
                    <a:lstStyle/>
                    <a:p>
                      <a:pPr algn="ctr"/>
                      <a:r>
                        <a:rPr lang="en-US" sz="1800" dirty="0">
                          <a:effectLst/>
                        </a:rPr>
                        <a:t>57</a:t>
                      </a:r>
                      <a:endParaRPr lang="en-US" dirty="0">
                        <a:effectLst/>
                      </a:endParaRPr>
                    </a:p>
                  </a:txBody>
                  <a:tcPr marL="68580" marR="68580" marT="0" marB="0" anchor="ctr"/>
                </a:tc>
                <a:tc>
                  <a:txBody>
                    <a:bodyPr/>
                    <a:lstStyle/>
                    <a:p>
                      <a:pPr algn="ctr"/>
                      <a:r>
                        <a:rPr lang="en-US" sz="1800" dirty="0">
                          <a:effectLst/>
                        </a:rPr>
                        <a:t>56</a:t>
                      </a:r>
                      <a:endParaRPr lang="en-US" dirty="0">
                        <a:effectLst/>
                      </a:endParaRPr>
                    </a:p>
                  </a:txBody>
                  <a:tcPr marL="68580" marR="68580" marT="0" marB="0" anchor="ctr">
                    <a:noFill/>
                  </a:tcPr>
                </a:tc>
                <a:tc>
                  <a:txBody>
                    <a:bodyPr/>
                    <a:lstStyle/>
                    <a:p>
                      <a:pPr algn="ctr"/>
                      <a:r>
                        <a:rPr lang="en-US" dirty="0">
                          <a:effectLst/>
                        </a:rPr>
                        <a:t>50</a:t>
                      </a:r>
                    </a:p>
                  </a:txBody>
                  <a:tcPr marL="68580" marR="68580" marT="0" marB="0" anchor="ctr"/>
                </a:tc>
                <a:tc>
                  <a:txBody>
                    <a:bodyPr/>
                    <a:lstStyle/>
                    <a:p>
                      <a:pPr marL="0" algn="ctr" defTabSz="914400" rtl="0" eaLnBrk="1" latinLnBrk="0" hangingPunct="1"/>
                      <a:r>
                        <a:rPr lang="en-US" sz="1800" kern="1200" dirty="0">
                          <a:solidFill>
                            <a:schemeClr val="tx1"/>
                          </a:solidFill>
                          <a:effectLst/>
                        </a:rPr>
                        <a:t>50</a:t>
                      </a:r>
                      <a:endParaRPr lang="en-US" sz="1800" kern="1200" dirty="0">
                        <a:solidFill>
                          <a:schemeClr val="tx1"/>
                        </a:solidFill>
                        <a:effectLst/>
                        <a:latin typeface="+mn-lt"/>
                        <a:ea typeface="+mn-ea"/>
                        <a:cs typeface="+mn-cs"/>
                      </a:endParaRPr>
                    </a:p>
                  </a:txBody>
                  <a:tcPr marL="68580" marR="68580" marT="0" marB="0" anchor="ctr">
                    <a:noFill/>
                  </a:tcPr>
                </a:tc>
                <a:tc>
                  <a:txBody>
                    <a:bodyPr/>
                    <a:lstStyle/>
                    <a:p>
                      <a:pPr marL="0" algn="ctr" defTabSz="914400" rtl="0" eaLnBrk="1" latinLnBrk="0" hangingPunct="1"/>
                      <a:r>
                        <a:rPr lang="en-US" sz="1800" kern="1200" dirty="0">
                          <a:solidFill>
                            <a:sysClr val="windowText" lastClr="000000"/>
                          </a:solidFill>
                          <a:effectLst/>
                        </a:rPr>
                        <a:t>59</a:t>
                      </a:r>
                      <a:endParaRPr lang="en-US" sz="1800" kern="1200" dirty="0">
                        <a:solidFill>
                          <a:sysClr val="windowText" lastClr="000000"/>
                        </a:solidFill>
                        <a:effectLst/>
                        <a:latin typeface="+mn-lt"/>
                        <a:ea typeface="+mn-ea"/>
                        <a:cs typeface="+mn-cs"/>
                      </a:endParaRPr>
                    </a:p>
                  </a:txBody>
                  <a:tcPr marL="68580" marR="68580" marT="0" marB="0" anchor="ctr"/>
                </a:tc>
                <a:tc>
                  <a:txBody>
                    <a:bodyPr/>
                    <a:lstStyle/>
                    <a:p>
                      <a:pPr marL="0" algn="ctr" defTabSz="914400" rtl="0" eaLnBrk="1" latinLnBrk="0" hangingPunct="1"/>
                      <a:r>
                        <a:rPr lang="en-US" sz="1800" kern="1200" dirty="0">
                          <a:solidFill>
                            <a:srgbClr val="FF0000"/>
                          </a:solidFill>
                          <a:effectLst/>
                          <a:latin typeface="+mn-lt"/>
                          <a:ea typeface="+mn-ea"/>
                          <a:cs typeface="+mn-cs"/>
                        </a:rPr>
                        <a:t>55</a:t>
                      </a:r>
                    </a:p>
                  </a:txBody>
                  <a:tcPr marL="68580" marR="68580" marT="0" marB="0" anchor="ctr">
                    <a:noFill/>
                  </a:tcPr>
                </a:tc>
                <a:extLst>
                  <a:ext uri="{0D108BD9-81ED-4DB2-BD59-A6C34878D82A}">
                    <a16:rowId xmlns:a16="http://schemas.microsoft.com/office/drawing/2014/main" val="938111009"/>
                  </a:ext>
                </a:extLst>
              </a:tr>
              <a:tr h="577829">
                <a:tc>
                  <a:txBody>
                    <a:bodyPr/>
                    <a:lstStyle/>
                    <a:p>
                      <a:r>
                        <a:rPr lang="en-US" sz="1800" dirty="0">
                          <a:effectLst/>
                        </a:rPr>
                        <a:t>Studentships awarded </a:t>
                      </a:r>
                      <a:endParaRPr lang="en-US" dirty="0">
                        <a:effectLst/>
                        <a:latin typeface="Calibri"/>
                      </a:endParaRPr>
                    </a:p>
                  </a:txBody>
                  <a:tcPr marL="68580" marR="68580" marT="0" marB="0"/>
                </a:tc>
                <a:tc>
                  <a:txBody>
                    <a:bodyPr/>
                    <a:lstStyle/>
                    <a:p>
                      <a:pPr algn="ctr"/>
                      <a:r>
                        <a:rPr lang="en-US" sz="1800" dirty="0">
                          <a:effectLst/>
                        </a:rPr>
                        <a:t>16</a:t>
                      </a:r>
                      <a:endParaRPr lang="en-US" dirty="0">
                        <a:effectLst/>
                      </a:endParaRPr>
                    </a:p>
                  </a:txBody>
                  <a:tcPr marL="68580" marR="68580" marT="0" marB="0" anchor="ctr"/>
                </a:tc>
                <a:tc>
                  <a:txBody>
                    <a:bodyPr/>
                    <a:lstStyle/>
                    <a:p>
                      <a:pPr algn="ctr"/>
                      <a:r>
                        <a:rPr lang="en-US" sz="1800" dirty="0">
                          <a:effectLst/>
                        </a:rPr>
                        <a:t>26</a:t>
                      </a:r>
                      <a:endParaRPr lang="en-US" dirty="0">
                        <a:effectLst/>
                      </a:endParaRPr>
                    </a:p>
                  </a:txBody>
                  <a:tcPr marL="68580" marR="68580" marT="0" marB="0" anchor="ctr">
                    <a:noFill/>
                  </a:tcPr>
                </a:tc>
                <a:tc>
                  <a:txBody>
                    <a:bodyPr/>
                    <a:lstStyle/>
                    <a:p>
                      <a:pPr algn="ctr"/>
                      <a:r>
                        <a:rPr lang="en-US" sz="1800" dirty="0">
                          <a:effectLst/>
                        </a:rPr>
                        <a:t>21</a:t>
                      </a:r>
                      <a:endParaRPr lang="en-US" dirty="0">
                        <a:effectLst/>
                      </a:endParaRPr>
                    </a:p>
                  </a:txBody>
                  <a:tcPr marL="68580" marR="68580" marT="0" marB="0" anchor="ctr"/>
                </a:tc>
                <a:tc>
                  <a:txBody>
                    <a:bodyPr/>
                    <a:lstStyle/>
                    <a:p>
                      <a:pPr algn="ctr"/>
                      <a:r>
                        <a:rPr lang="en-US" sz="1800" dirty="0">
                          <a:solidFill>
                            <a:schemeClr val="tx1"/>
                          </a:solidFill>
                          <a:effectLst/>
                        </a:rPr>
                        <a:t>15</a:t>
                      </a:r>
                      <a:endParaRPr lang="en-US" dirty="0">
                        <a:solidFill>
                          <a:schemeClr val="tx1"/>
                        </a:solidFill>
                        <a:effectLst/>
                      </a:endParaRPr>
                    </a:p>
                  </a:txBody>
                  <a:tcPr marL="68580" marR="68580" marT="0" marB="0" anchor="ctr">
                    <a:noFill/>
                  </a:tcPr>
                </a:tc>
                <a:tc>
                  <a:txBody>
                    <a:bodyPr/>
                    <a:lstStyle/>
                    <a:p>
                      <a:pPr algn="ctr"/>
                      <a:r>
                        <a:rPr lang="en-US" sz="1800" dirty="0">
                          <a:effectLst/>
                        </a:rPr>
                        <a:t>18</a:t>
                      </a:r>
                      <a:endParaRPr lang="en-US" dirty="0">
                        <a:effectLst/>
                      </a:endParaRPr>
                    </a:p>
                  </a:txBody>
                  <a:tcPr marL="68580" marR="68580" marT="0" marB="0" anchor="ctr"/>
                </a:tc>
                <a:tc>
                  <a:txBody>
                    <a:bodyPr/>
                    <a:lstStyle/>
                    <a:p>
                      <a:pPr algn="ctr"/>
                      <a:r>
                        <a:rPr lang="en-US" sz="1800" dirty="0">
                          <a:effectLst/>
                        </a:rPr>
                        <a:t>11</a:t>
                      </a:r>
                      <a:endParaRPr lang="en-US" dirty="0">
                        <a:effectLst/>
                      </a:endParaRPr>
                    </a:p>
                  </a:txBody>
                  <a:tcPr marL="68580" marR="68580" marT="0" marB="0" anchor="ctr">
                    <a:noFill/>
                  </a:tcPr>
                </a:tc>
                <a:tc>
                  <a:txBody>
                    <a:bodyPr/>
                    <a:lstStyle/>
                    <a:p>
                      <a:pPr algn="ctr"/>
                      <a:r>
                        <a:rPr lang="en-US" dirty="0">
                          <a:effectLst/>
                        </a:rPr>
                        <a:t>20</a:t>
                      </a:r>
                    </a:p>
                  </a:txBody>
                  <a:tcPr marL="68580" marR="68580" marT="0" marB="0" anchor="ctr"/>
                </a:tc>
                <a:tc>
                  <a:txBody>
                    <a:bodyPr/>
                    <a:lstStyle/>
                    <a:p>
                      <a:pPr marL="0" algn="ctr" defTabSz="914400" rtl="0" eaLnBrk="1" latinLnBrk="0" hangingPunct="1"/>
                      <a:r>
                        <a:rPr lang="en-US" sz="1800" kern="1200" dirty="0">
                          <a:solidFill>
                            <a:schemeClr val="tx1"/>
                          </a:solidFill>
                          <a:effectLst/>
                        </a:rPr>
                        <a:t>19</a:t>
                      </a:r>
                      <a:endParaRPr lang="en-US" sz="1800" kern="1200" dirty="0">
                        <a:solidFill>
                          <a:schemeClr val="tx1"/>
                        </a:solidFill>
                        <a:effectLst/>
                        <a:latin typeface="+mn-lt"/>
                        <a:ea typeface="+mn-ea"/>
                        <a:cs typeface="+mn-cs"/>
                      </a:endParaRPr>
                    </a:p>
                  </a:txBody>
                  <a:tcPr marL="68580" marR="68580" marT="0" marB="0" anchor="ctr">
                    <a:noFill/>
                  </a:tcPr>
                </a:tc>
                <a:tc>
                  <a:txBody>
                    <a:bodyPr/>
                    <a:lstStyle/>
                    <a:p>
                      <a:pPr marL="0" algn="ctr" defTabSz="914400" rtl="0" eaLnBrk="1" latinLnBrk="0" hangingPunct="1"/>
                      <a:r>
                        <a:rPr lang="en-US" sz="1800" kern="1200" dirty="0">
                          <a:solidFill>
                            <a:sysClr val="windowText" lastClr="000000"/>
                          </a:solidFill>
                          <a:effectLst/>
                        </a:rPr>
                        <a:t>23</a:t>
                      </a:r>
                      <a:endParaRPr lang="en-US" sz="1800" kern="1200" dirty="0">
                        <a:solidFill>
                          <a:sysClr val="windowText" lastClr="000000"/>
                        </a:solidFill>
                        <a:effectLst/>
                        <a:latin typeface="+mn-lt"/>
                        <a:ea typeface="+mn-ea"/>
                        <a:cs typeface="+mn-cs"/>
                      </a:endParaRPr>
                    </a:p>
                  </a:txBody>
                  <a:tcPr marL="68580" marR="68580" marT="0" marB="0" anchor="ctr"/>
                </a:tc>
                <a:tc>
                  <a:txBody>
                    <a:bodyPr/>
                    <a:lstStyle/>
                    <a:p>
                      <a:pPr marL="0" algn="ctr" defTabSz="914400" rtl="0" eaLnBrk="1" latinLnBrk="0" hangingPunct="1"/>
                      <a:r>
                        <a:rPr lang="en-US" sz="1800" kern="1200" dirty="0">
                          <a:solidFill>
                            <a:srgbClr val="FF0000"/>
                          </a:solidFill>
                          <a:effectLst/>
                          <a:latin typeface="+mn-lt"/>
                          <a:ea typeface="+mn-ea"/>
                          <a:cs typeface="+mn-cs"/>
                        </a:rPr>
                        <a:t>18</a:t>
                      </a:r>
                    </a:p>
                  </a:txBody>
                  <a:tcPr marL="68580" marR="68580" marT="0" marB="0" anchor="ctr">
                    <a:noFill/>
                  </a:tcPr>
                </a:tc>
                <a:extLst>
                  <a:ext uri="{0D108BD9-81ED-4DB2-BD59-A6C34878D82A}">
                    <a16:rowId xmlns:a16="http://schemas.microsoft.com/office/drawing/2014/main" val="2118869885"/>
                  </a:ext>
                </a:extLst>
              </a:tr>
            </a:tbl>
          </a:graphicData>
        </a:graphic>
      </p:graphicFrame>
      <p:graphicFrame>
        <p:nvGraphicFramePr>
          <p:cNvPr id="13" name="Table 12">
            <a:extLst>
              <a:ext uri="{FF2B5EF4-FFF2-40B4-BE49-F238E27FC236}">
                <a16:creationId xmlns:a16="http://schemas.microsoft.com/office/drawing/2014/main" id="{7138CF31-5B4E-CE33-75BB-7357B5F2A815}"/>
              </a:ext>
            </a:extLst>
          </p:cNvPr>
          <p:cNvGraphicFramePr>
            <a:graphicFrameLocks noGrp="1"/>
          </p:cNvGraphicFramePr>
          <p:nvPr/>
        </p:nvGraphicFramePr>
        <p:xfrm>
          <a:off x="4961604" y="3858768"/>
          <a:ext cx="6642675" cy="2735991"/>
        </p:xfrm>
        <a:graphic>
          <a:graphicData uri="http://schemas.openxmlformats.org/drawingml/2006/table">
            <a:tbl>
              <a:tblPr firstRow="1" firstCol="1" bandRow="1" bandCol="1">
                <a:tableStyleId>{5C22544A-7EE6-4342-B048-85BDC9FD1C3A}</a:tableStyleId>
              </a:tblPr>
              <a:tblGrid>
                <a:gridCol w="2279874">
                  <a:extLst>
                    <a:ext uri="{9D8B030D-6E8A-4147-A177-3AD203B41FA5}">
                      <a16:colId xmlns:a16="http://schemas.microsoft.com/office/drawing/2014/main" val="2092639853"/>
                    </a:ext>
                  </a:extLst>
                </a:gridCol>
                <a:gridCol w="834635">
                  <a:extLst>
                    <a:ext uri="{9D8B030D-6E8A-4147-A177-3AD203B41FA5}">
                      <a16:colId xmlns:a16="http://schemas.microsoft.com/office/drawing/2014/main" val="214032425"/>
                    </a:ext>
                  </a:extLst>
                </a:gridCol>
                <a:gridCol w="924190">
                  <a:extLst>
                    <a:ext uri="{9D8B030D-6E8A-4147-A177-3AD203B41FA5}">
                      <a16:colId xmlns:a16="http://schemas.microsoft.com/office/drawing/2014/main" val="1376193487"/>
                    </a:ext>
                  </a:extLst>
                </a:gridCol>
                <a:gridCol w="943491">
                  <a:extLst>
                    <a:ext uri="{9D8B030D-6E8A-4147-A177-3AD203B41FA5}">
                      <a16:colId xmlns:a16="http://schemas.microsoft.com/office/drawing/2014/main" val="3748315228"/>
                    </a:ext>
                  </a:extLst>
                </a:gridCol>
                <a:gridCol w="934207">
                  <a:extLst>
                    <a:ext uri="{9D8B030D-6E8A-4147-A177-3AD203B41FA5}">
                      <a16:colId xmlns:a16="http://schemas.microsoft.com/office/drawing/2014/main" val="811779483"/>
                    </a:ext>
                  </a:extLst>
                </a:gridCol>
                <a:gridCol w="726278">
                  <a:extLst>
                    <a:ext uri="{9D8B030D-6E8A-4147-A177-3AD203B41FA5}">
                      <a16:colId xmlns:a16="http://schemas.microsoft.com/office/drawing/2014/main" val="2199135799"/>
                    </a:ext>
                  </a:extLst>
                </a:gridCol>
              </a:tblGrid>
              <a:tr h="541855">
                <a:tc>
                  <a:txBody>
                    <a:bodyPr/>
                    <a:lstStyle/>
                    <a:p>
                      <a:pPr algn="ctr"/>
                      <a:endParaRPr lang="en-US" dirty="0">
                        <a:effectLst/>
                      </a:endParaRPr>
                    </a:p>
                  </a:txBody>
                  <a:tcPr marL="68580" marR="68580" marT="0" marB="0"/>
                </a:tc>
                <a:tc>
                  <a:txBody>
                    <a:bodyPr/>
                    <a:lstStyle/>
                    <a:p>
                      <a:r>
                        <a:rPr lang="en-US" sz="1800" dirty="0">
                          <a:effectLst/>
                        </a:rPr>
                        <a:t>Bath </a:t>
                      </a:r>
                      <a:endParaRPr lang="en-US">
                        <a:effectLst/>
                      </a:endParaRPr>
                    </a:p>
                  </a:txBody>
                  <a:tcPr marL="68580" marR="68580" marT="0" marB="0"/>
                </a:tc>
                <a:tc>
                  <a:txBody>
                    <a:bodyPr/>
                    <a:lstStyle/>
                    <a:p>
                      <a:r>
                        <a:rPr lang="en-US" sz="1800" dirty="0">
                          <a:effectLst/>
                        </a:rPr>
                        <a:t>Bristol</a:t>
                      </a:r>
                      <a:endParaRPr lang="en-US" dirty="0">
                        <a:effectLst/>
                      </a:endParaRPr>
                    </a:p>
                  </a:txBody>
                  <a:tcPr marL="68580" marR="68580" marT="0" marB="0"/>
                </a:tc>
                <a:tc>
                  <a:txBody>
                    <a:bodyPr/>
                    <a:lstStyle/>
                    <a:p>
                      <a:r>
                        <a:rPr lang="en-US" sz="1800" dirty="0">
                          <a:effectLst/>
                        </a:rPr>
                        <a:t>Cardiff</a:t>
                      </a:r>
                      <a:endParaRPr lang="en-US" dirty="0">
                        <a:effectLst/>
                      </a:endParaRPr>
                    </a:p>
                  </a:txBody>
                  <a:tcPr marL="68580" marR="68580" marT="0" marB="0"/>
                </a:tc>
                <a:tc>
                  <a:txBody>
                    <a:bodyPr/>
                    <a:lstStyle/>
                    <a:p>
                      <a:r>
                        <a:rPr lang="en-US" sz="1800" dirty="0">
                          <a:effectLst/>
                        </a:rPr>
                        <a:t>Exeter </a:t>
                      </a:r>
                      <a:endParaRPr lang="en-US" dirty="0">
                        <a:effectLst/>
                      </a:endParaRPr>
                    </a:p>
                  </a:txBody>
                  <a:tcPr marL="68580" marR="68580" marT="0" marB="0"/>
                </a:tc>
                <a:tc>
                  <a:txBody>
                    <a:bodyPr/>
                    <a:lstStyle/>
                    <a:p>
                      <a:r>
                        <a:rPr lang="en-US" sz="1800" dirty="0">
                          <a:effectLst/>
                        </a:rPr>
                        <a:t>Total </a:t>
                      </a:r>
                      <a:endParaRPr lang="en-US" dirty="0">
                        <a:effectLst/>
                      </a:endParaRPr>
                    </a:p>
                  </a:txBody>
                  <a:tcPr marL="68580" marR="68580" marT="0" marB="0"/>
                </a:tc>
                <a:extLst>
                  <a:ext uri="{0D108BD9-81ED-4DB2-BD59-A6C34878D82A}">
                    <a16:rowId xmlns:a16="http://schemas.microsoft.com/office/drawing/2014/main" val="2351913197"/>
                  </a:ext>
                </a:extLst>
              </a:tr>
              <a:tr h="700297">
                <a:tc>
                  <a:txBody>
                    <a:bodyPr/>
                    <a:lstStyle/>
                    <a:p>
                      <a:r>
                        <a:rPr lang="en-US" sz="1400" dirty="0">
                          <a:effectLst/>
                        </a:rPr>
                        <a:t>Infection, Immunity, Antimicrobial Resistance &amp; Repair</a:t>
                      </a:r>
                      <a:endParaRPr lang="en-US" dirty="0">
                        <a:effectLst/>
                      </a:endParaRPr>
                    </a:p>
                  </a:txBody>
                  <a:tcPr marL="68580" marR="68580" marT="0" marB="0" anchor="ctr"/>
                </a:tc>
                <a:tc>
                  <a:txBody>
                    <a:bodyPr/>
                    <a:lstStyle/>
                    <a:p>
                      <a:pPr algn="ctr"/>
                      <a:r>
                        <a:rPr lang="en-US" sz="1800" dirty="0">
                          <a:effectLst/>
                        </a:rPr>
                        <a:t>10</a:t>
                      </a:r>
                    </a:p>
                  </a:txBody>
                  <a:tcPr marL="68580" marR="68580" marT="0" marB="0" anchor="ctr"/>
                </a:tc>
                <a:tc>
                  <a:txBody>
                    <a:bodyPr/>
                    <a:lstStyle/>
                    <a:p>
                      <a:pPr algn="ctr"/>
                      <a:r>
                        <a:rPr lang="en-US" sz="1800" dirty="0">
                          <a:effectLst/>
                        </a:rPr>
                        <a:t>20</a:t>
                      </a:r>
                    </a:p>
                  </a:txBody>
                  <a:tcPr marL="68580" marR="68580" marT="0" marB="0" anchor="ctr">
                    <a:noFill/>
                  </a:tcPr>
                </a:tc>
                <a:tc>
                  <a:txBody>
                    <a:bodyPr/>
                    <a:lstStyle/>
                    <a:p>
                      <a:pPr algn="ctr"/>
                      <a:r>
                        <a:rPr lang="en-US" sz="1800" dirty="0">
                          <a:effectLst/>
                        </a:rPr>
                        <a:t>24</a:t>
                      </a:r>
                      <a:endParaRPr lang="en-US" dirty="0">
                        <a:effectLst/>
                      </a:endParaRPr>
                    </a:p>
                  </a:txBody>
                  <a:tcPr marL="68580" marR="68580" marT="0" marB="0" anchor="ctr"/>
                </a:tc>
                <a:tc>
                  <a:txBody>
                    <a:bodyPr/>
                    <a:lstStyle/>
                    <a:p>
                      <a:pPr algn="ctr"/>
                      <a:r>
                        <a:rPr lang="en-US" sz="1800" dirty="0">
                          <a:effectLst/>
                        </a:rPr>
                        <a:t>16</a:t>
                      </a:r>
                    </a:p>
                  </a:txBody>
                  <a:tcPr marL="68580" marR="68580" marT="0" marB="0" anchor="ctr">
                    <a:noFill/>
                  </a:tcPr>
                </a:tc>
                <a:tc>
                  <a:txBody>
                    <a:bodyPr/>
                    <a:lstStyle/>
                    <a:p>
                      <a:pPr algn="ctr"/>
                      <a:r>
                        <a:rPr lang="en-US" sz="1800" dirty="0">
                          <a:solidFill>
                            <a:srgbClr val="FF0000"/>
                          </a:solidFill>
                          <a:effectLst/>
                        </a:rPr>
                        <a:t>70</a:t>
                      </a:r>
                    </a:p>
                  </a:txBody>
                  <a:tcPr marL="68580" marR="68580" marT="0" marB="0" anchor="ctr"/>
                </a:tc>
                <a:extLst>
                  <a:ext uri="{0D108BD9-81ED-4DB2-BD59-A6C34878D82A}">
                    <a16:rowId xmlns:a16="http://schemas.microsoft.com/office/drawing/2014/main" val="681726175"/>
                  </a:ext>
                </a:extLst>
              </a:tr>
              <a:tr h="466864">
                <a:tc>
                  <a:txBody>
                    <a:bodyPr/>
                    <a:lstStyle/>
                    <a:p>
                      <a:r>
                        <a:rPr lang="en-US" sz="1400" dirty="0">
                          <a:effectLst/>
                        </a:rPr>
                        <a:t>Neuroscience and Mental Health</a:t>
                      </a:r>
                      <a:endParaRPr lang="en-US" dirty="0">
                        <a:effectLst/>
                      </a:endParaRPr>
                    </a:p>
                  </a:txBody>
                  <a:tcPr marL="68580" marR="68580" marT="0" marB="0" anchor="ctr"/>
                </a:tc>
                <a:tc>
                  <a:txBody>
                    <a:bodyPr/>
                    <a:lstStyle/>
                    <a:p>
                      <a:pPr algn="ctr"/>
                      <a:r>
                        <a:rPr lang="en-US" sz="1800" dirty="0">
                          <a:effectLst/>
                        </a:rPr>
                        <a:t>18</a:t>
                      </a:r>
                    </a:p>
                  </a:txBody>
                  <a:tcPr marL="68580" marR="68580" marT="0" marB="0" anchor="ctr"/>
                </a:tc>
                <a:tc>
                  <a:txBody>
                    <a:bodyPr/>
                    <a:lstStyle/>
                    <a:p>
                      <a:pPr algn="ctr"/>
                      <a:r>
                        <a:rPr lang="en-US" sz="1800" dirty="0">
                          <a:effectLst/>
                        </a:rPr>
                        <a:t>19</a:t>
                      </a:r>
                      <a:endParaRPr lang="en-US" dirty="0">
                        <a:effectLst/>
                      </a:endParaRPr>
                    </a:p>
                  </a:txBody>
                  <a:tcPr marL="68580" marR="68580" marT="0" marB="0" anchor="ctr">
                    <a:noFill/>
                  </a:tcPr>
                </a:tc>
                <a:tc>
                  <a:txBody>
                    <a:bodyPr/>
                    <a:lstStyle/>
                    <a:p>
                      <a:pPr algn="ctr"/>
                      <a:r>
                        <a:rPr lang="en-US" sz="1800" dirty="0">
                          <a:effectLst/>
                        </a:rPr>
                        <a:t>18</a:t>
                      </a:r>
                      <a:endParaRPr lang="en-US" dirty="0">
                        <a:effectLst/>
                      </a:endParaRPr>
                    </a:p>
                  </a:txBody>
                  <a:tcPr marL="68580" marR="68580" marT="0" marB="0" anchor="ctr"/>
                </a:tc>
                <a:tc>
                  <a:txBody>
                    <a:bodyPr/>
                    <a:lstStyle/>
                    <a:p>
                      <a:pPr algn="ctr"/>
                      <a:r>
                        <a:rPr lang="en-US" sz="1800" dirty="0">
                          <a:effectLst/>
                        </a:rPr>
                        <a:t>11</a:t>
                      </a:r>
                      <a:endParaRPr lang="en-US" dirty="0">
                        <a:effectLst/>
                      </a:endParaRPr>
                    </a:p>
                  </a:txBody>
                  <a:tcPr marL="68580" marR="68580" marT="0" marB="0" anchor="ctr">
                    <a:noFill/>
                  </a:tcPr>
                </a:tc>
                <a:tc>
                  <a:txBody>
                    <a:bodyPr/>
                    <a:lstStyle/>
                    <a:p>
                      <a:pPr algn="ctr"/>
                      <a:r>
                        <a:rPr lang="en-US" sz="1800" dirty="0">
                          <a:solidFill>
                            <a:srgbClr val="FF0000"/>
                          </a:solidFill>
                          <a:effectLst/>
                        </a:rPr>
                        <a:t>66</a:t>
                      </a:r>
                    </a:p>
                  </a:txBody>
                  <a:tcPr marL="68580" marR="68580" marT="0" marB="0" anchor="ctr"/>
                </a:tc>
                <a:extLst>
                  <a:ext uri="{0D108BD9-81ED-4DB2-BD59-A6C34878D82A}">
                    <a16:rowId xmlns:a16="http://schemas.microsoft.com/office/drawing/2014/main" val="1694077723"/>
                  </a:ext>
                </a:extLst>
              </a:tr>
              <a:tr h="421443">
                <a:tc>
                  <a:txBody>
                    <a:bodyPr/>
                    <a:lstStyle/>
                    <a:p>
                      <a:r>
                        <a:rPr lang="en-US" sz="1400" dirty="0">
                          <a:effectLst/>
                        </a:rPr>
                        <a:t>Population Health Science</a:t>
                      </a:r>
                      <a:endParaRPr lang="en-US" dirty="0">
                        <a:effectLst/>
                      </a:endParaRPr>
                    </a:p>
                  </a:txBody>
                  <a:tcPr marL="68580" marR="68580" marT="0" marB="0" anchor="ctr"/>
                </a:tc>
                <a:tc>
                  <a:txBody>
                    <a:bodyPr/>
                    <a:lstStyle/>
                    <a:p>
                      <a:pPr algn="ctr"/>
                      <a:r>
                        <a:rPr lang="en-US" sz="1800" dirty="0">
                          <a:effectLst/>
                        </a:rPr>
                        <a:t>5</a:t>
                      </a:r>
                      <a:endParaRPr lang="en-US" dirty="0">
                        <a:effectLst/>
                      </a:endParaRPr>
                    </a:p>
                  </a:txBody>
                  <a:tcPr marL="68580" marR="68580" marT="0" marB="0" anchor="ctr"/>
                </a:tc>
                <a:tc>
                  <a:txBody>
                    <a:bodyPr/>
                    <a:lstStyle/>
                    <a:p>
                      <a:pPr algn="ctr"/>
                      <a:r>
                        <a:rPr lang="en-US" sz="1800" dirty="0">
                          <a:effectLst/>
                        </a:rPr>
                        <a:t>32</a:t>
                      </a:r>
                    </a:p>
                  </a:txBody>
                  <a:tcPr marL="68580" marR="68580" marT="0" marB="0" anchor="ctr">
                    <a:noFill/>
                  </a:tcPr>
                </a:tc>
                <a:tc>
                  <a:txBody>
                    <a:bodyPr/>
                    <a:lstStyle/>
                    <a:p>
                      <a:pPr algn="ctr"/>
                      <a:r>
                        <a:rPr lang="en-US" sz="1800" dirty="0">
                          <a:effectLst/>
                        </a:rPr>
                        <a:t>0</a:t>
                      </a:r>
                    </a:p>
                  </a:txBody>
                  <a:tcPr marL="68580" marR="68580" marT="0" marB="0" anchor="ctr"/>
                </a:tc>
                <a:tc>
                  <a:txBody>
                    <a:bodyPr/>
                    <a:lstStyle/>
                    <a:p>
                      <a:pPr algn="ctr"/>
                      <a:r>
                        <a:rPr lang="en-US" sz="1800" dirty="0">
                          <a:effectLst/>
                        </a:rPr>
                        <a:t>14</a:t>
                      </a:r>
                    </a:p>
                  </a:txBody>
                  <a:tcPr marL="68580" marR="68580" marT="0" marB="0" anchor="ctr">
                    <a:noFill/>
                  </a:tcPr>
                </a:tc>
                <a:tc>
                  <a:txBody>
                    <a:bodyPr/>
                    <a:lstStyle/>
                    <a:p>
                      <a:pPr algn="ctr"/>
                      <a:r>
                        <a:rPr lang="en-US" sz="1800" dirty="0">
                          <a:solidFill>
                            <a:srgbClr val="FF0000"/>
                          </a:solidFill>
                          <a:effectLst/>
                        </a:rPr>
                        <a:t>51</a:t>
                      </a:r>
                    </a:p>
                  </a:txBody>
                  <a:tcPr marL="68580" marR="68580" marT="0" marB="0" anchor="ctr"/>
                </a:tc>
                <a:extLst>
                  <a:ext uri="{0D108BD9-81ED-4DB2-BD59-A6C34878D82A}">
                    <a16:rowId xmlns:a16="http://schemas.microsoft.com/office/drawing/2014/main" val="1629854649"/>
                  </a:ext>
                </a:extLst>
              </a:tr>
              <a:tr h="600255">
                <a:tc>
                  <a:txBody>
                    <a:bodyPr/>
                    <a:lstStyle/>
                    <a:p>
                      <a:r>
                        <a:rPr lang="en-US" sz="1800" dirty="0">
                          <a:effectLst/>
                        </a:rPr>
                        <a:t>Total</a:t>
                      </a:r>
                      <a:endParaRPr lang="en-US" dirty="0">
                        <a:effectLst/>
                      </a:endParaRPr>
                    </a:p>
                    <a:p>
                      <a:endParaRPr lang="en-US" dirty="0">
                        <a:effectLst/>
                      </a:endParaRPr>
                    </a:p>
                  </a:txBody>
                  <a:tcPr marL="68580" marR="68580" marT="0" marB="0" anchor="ctr"/>
                </a:tc>
                <a:tc>
                  <a:txBody>
                    <a:bodyPr/>
                    <a:lstStyle/>
                    <a:p>
                      <a:pPr algn="ctr"/>
                      <a:r>
                        <a:rPr lang="en-US" sz="1800" dirty="0">
                          <a:effectLst/>
                        </a:rPr>
                        <a:t>33</a:t>
                      </a:r>
                    </a:p>
                  </a:txBody>
                  <a:tcPr marL="68580" marR="68580" marT="0" marB="0" anchor="ctr"/>
                </a:tc>
                <a:tc>
                  <a:txBody>
                    <a:bodyPr/>
                    <a:lstStyle/>
                    <a:p>
                      <a:pPr algn="ctr"/>
                      <a:r>
                        <a:rPr lang="en-US" sz="1800" dirty="0">
                          <a:effectLst/>
                        </a:rPr>
                        <a:t>71</a:t>
                      </a:r>
                    </a:p>
                  </a:txBody>
                  <a:tcPr marL="68580" marR="68580" marT="0" marB="0" anchor="ctr">
                    <a:noFill/>
                  </a:tcPr>
                </a:tc>
                <a:tc>
                  <a:txBody>
                    <a:bodyPr/>
                    <a:lstStyle/>
                    <a:p>
                      <a:pPr algn="ctr"/>
                      <a:r>
                        <a:rPr lang="en-US" sz="1800" dirty="0">
                          <a:effectLst/>
                        </a:rPr>
                        <a:t>42</a:t>
                      </a:r>
                    </a:p>
                  </a:txBody>
                  <a:tcPr marL="68580" marR="68580" marT="0" marB="0" anchor="ctr"/>
                </a:tc>
                <a:tc>
                  <a:txBody>
                    <a:bodyPr/>
                    <a:lstStyle/>
                    <a:p>
                      <a:pPr algn="ctr"/>
                      <a:r>
                        <a:rPr lang="en-US" sz="1800" dirty="0">
                          <a:effectLst/>
                        </a:rPr>
                        <a:t>41</a:t>
                      </a:r>
                      <a:endParaRPr lang="en-US" dirty="0">
                        <a:effectLst/>
                      </a:endParaRPr>
                    </a:p>
                  </a:txBody>
                  <a:tcPr marL="68580" marR="68580" marT="0" marB="0" anchor="ctr">
                    <a:noFill/>
                  </a:tcPr>
                </a:tc>
                <a:tc>
                  <a:txBody>
                    <a:bodyPr/>
                    <a:lstStyle/>
                    <a:p>
                      <a:pPr algn="ctr"/>
                      <a:r>
                        <a:rPr lang="en-US" sz="1800" dirty="0">
                          <a:solidFill>
                            <a:srgbClr val="FF0000"/>
                          </a:solidFill>
                          <a:effectLst/>
                        </a:rPr>
                        <a:t>187</a:t>
                      </a:r>
                      <a:endParaRPr lang="en-US" dirty="0">
                        <a:solidFill>
                          <a:srgbClr val="FF0000"/>
                        </a:solidFill>
                        <a:effectLst/>
                      </a:endParaRPr>
                    </a:p>
                  </a:txBody>
                  <a:tcPr marL="68580" marR="68580" marT="0" marB="0" anchor="ctr"/>
                </a:tc>
                <a:extLst>
                  <a:ext uri="{0D108BD9-81ED-4DB2-BD59-A6C34878D82A}">
                    <a16:rowId xmlns:a16="http://schemas.microsoft.com/office/drawing/2014/main" val="1265980067"/>
                  </a:ext>
                </a:extLst>
              </a:tr>
            </a:tbl>
          </a:graphicData>
        </a:graphic>
      </p:graphicFrame>
      <p:sp>
        <p:nvSpPr>
          <p:cNvPr id="3" name="Rectangle 2">
            <a:extLst>
              <a:ext uri="{FF2B5EF4-FFF2-40B4-BE49-F238E27FC236}">
                <a16:creationId xmlns:a16="http://schemas.microsoft.com/office/drawing/2014/main" id="{FCE7EE99-8BFA-AAB7-1793-AA2D2D857DDA}"/>
              </a:ext>
            </a:extLst>
          </p:cNvPr>
          <p:cNvSpPr/>
          <p:nvPr/>
        </p:nvSpPr>
        <p:spPr>
          <a:xfrm>
            <a:off x="-1" y="-1"/>
            <a:ext cx="3909061" cy="685800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itle 1">
            <a:extLst>
              <a:ext uri="{FF2B5EF4-FFF2-40B4-BE49-F238E27FC236}">
                <a16:creationId xmlns:a16="http://schemas.microsoft.com/office/drawing/2014/main" id="{3DBB8E7E-3BC7-0159-6BC1-FF6D1869D910}"/>
              </a:ext>
            </a:extLst>
          </p:cNvPr>
          <p:cNvSpPr txBox="1">
            <a:spLocks/>
          </p:cNvSpPr>
          <p:nvPr/>
        </p:nvSpPr>
        <p:spPr>
          <a:xfrm>
            <a:off x="497970" y="797333"/>
            <a:ext cx="3045330" cy="5571066"/>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Our Cohorts</a:t>
            </a:r>
            <a:endParaRPr kumimoji="0" lang="en-US" sz="44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18 studentships were available for the 2025-26 intake, including one CASE studentship</a:t>
            </a:r>
          </a:p>
          <a:p>
            <a:pPr marL="0" marR="0" lvl="0" indent="0" algn="just" defTabSz="914400" rtl="0" eaLnBrk="1" fontAlgn="auto" latinLnBrk="0" hangingPunct="1">
              <a:lnSpc>
                <a:spcPct val="90000"/>
              </a:lnSpc>
              <a:spcBef>
                <a:spcPct val="0"/>
              </a:spcBef>
              <a:spcAft>
                <a:spcPts val="0"/>
              </a:spcAft>
              <a:buClrTx/>
              <a:buSzTx/>
              <a:buFontTx/>
              <a:buNone/>
              <a:tabLst/>
              <a:defRPr/>
            </a:pPr>
            <a:endParaRPr lang="en-US" sz="2000" dirty="0">
              <a:solidFill>
                <a:prstClr val="white"/>
              </a:solidFill>
              <a:latin typeface="Franklin Gothic Demi" panose="020B0703020102020204" pitchFamily="34" charset="0"/>
            </a:endParaRPr>
          </a:p>
          <a:p>
            <a:pPr algn="just"/>
            <a:r>
              <a:rPr kumimoji="0" lang="en-US" sz="20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Up to 30% of our studentships can be allocated to International applicants.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endParaRPr>
          </a:p>
        </p:txBody>
      </p:sp>
    </p:spTree>
    <p:extLst>
      <p:ext uri="{BB962C8B-B14F-4D97-AF65-F5344CB8AC3E}">
        <p14:creationId xmlns:p14="http://schemas.microsoft.com/office/powerpoint/2010/main" val="11481440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W4 PowerPoint template 16.9" id="{9D761E81-A887-450D-8180-8E1EA63C1A72}" vid="{D18ABDB9-CA7C-4868-A7EC-F5929EFE76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3FAD3EBE18FF4C97077D78FC73A339" ma:contentTypeVersion="18" ma:contentTypeDescription="Create a new document." ma:contentTypeScope="" ma:versionID="fd6d02f1a1dadcf2fb4ad56357fde3de">
  <xsd:schema xmlns:xsd="http://www.w3.org/2001/XMLSchema" xmlns:xs="http://www.w3.org/2001/XMLSchema" xmlns:p="http://schemas.microsoft.com/office/2006/metadata/properties" xmlns:ns2="a254f9d7-760a-4203-9836-cb374328c9be" xmlns:ns3="3ae891c7-3488-4cf1-8ded-81358b6c5fa7" targetNamespace="http://schemas.microsoft.com/office/2006/metadata/properties" ma:root="true" ma:fieldsID="a624cb880ebf32cb2826c6b00c10fa13" ns2:_="" ns3:_="">
    <xsd:import namespace="a254f9d7-760a-4203-9836-cb374328c9be"/>
    <xsd:import namespace="3ae891c7-3488-4cf1-8ded-81358b6c5f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Interview_x0020_Order" minOccurs="0"/>
                <xsd:element ref="ns3:MediaServiceAutoTags" minOccurs="0"/>
                <xsd:element ref="ns3:MediaServiceOCR" minOccurs="0"/>
                <xsd:element ref="ns3:MediaServiceEventHashCode" minOccurs="0"/>
                <xsd:element ref="ns3:MediaServiceGenerationTime" minOccurs="0"/>
                <xsd:element ref="ns3:_Flow_SignoffStatus"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54f9d7-760a-4203-9836-cb374328c9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7122a6f-97da-493e-9054-795f33faf692}" ma:internalName="TaxCatchAll" ma:showField="CatchAllData" ma:web="a254f9d7-760a-4203-9836-cb374328c9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ae891c7-3488-4cf1-8ded-81358b6c5fa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Interview_x0020_Order" ma:index="12" nillable="true" ma:displayName="Interview Order" ma:internalName="Interview_x0020_Order" ma:percentage="FALSE">
      <xsd:simpleType>
        <xsd:restriction base="dms:Number"/>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_Flow_SignoffStatus" ma:index="17" nillable="true" ma:displayName="Sign-off status" ma:internalName="_x0024_Resources_x003a_core_x002c_Signoff_Status_x003b_">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354ecea-4c58-4b7b-bf2a-1dd87d041af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3ae891c7-3488-4cf1-8ded-81358b6c5fa7" xsi:nil="true"/>
    <Interview_x0020_Order xmlns="3ae891c7-3488-4cf1-8ded-81358b6c5fa7" xsi:nil="true"/>
    <lcf76f155ced4ddcb4097134ff3c332f xmlns="3ae891c7-3488-4cf1-8ded-81358b6c5fa7">
      <Terms xmlns="http://schemas.microsoft.com/office/infopath/2007/PartnerControls"/>
    </lcf76f155ced4ddcb4097134ff3c332f>
    <TaxCatchAll xmlns="a254f9d7-760a-4203-9836-cb374328c9b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8B1564-C7DC-41DF-B1C4-D3A6C817A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54f9d7-760a-4203-9836-cb374328c9be"/>
    <ds:schemaRef ds:uri="3ae891c7-3488-4cf1-8ded-81358b6c5f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6B723B-50B6-466C-A14E-398C0EBDE1C9}">
  <ds:schemaRefs>
    <ds:schemaRef ds:uri="http://schemas.microsoft.com/office/2006/metadata/properties"/>
    <ds:schemaRef ds:uri="http://schemas.microsoft.com/office/infopath/2007/PartnerControls"/>
    <ds:schemaRef ds:uri="3ae891c7-3488-4cf1-8ded-81358b6c5fa7"/>
    <ds:schemaRef ds:uri="a254f9d7-760a-4203-9836-cb374328c9be"/>
  </ds:schemaRefs>
</ds:datastoreItem>
</file>

<file path=customXml/itemProps3.xml><?xml version="1.0" encoding="utf-8"?>
<ds:datastoreItem xmlns:ds="http://schemas.openxmlformats.org/officeDocument/2006/customXml" ds:itemID="{D1CC7779-DE06-450A-ADF5-934BC8EB93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1462</TotalTime>
  <Words>5150</Words>
  <Application>Microsoft Office PowerPoint</Application>
  <PresentationFormat>Widescreen</PresentationFormat>
  <Paragraphs>867</Paragraphs>
  <Slides>24</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Aptos</vt:lpstr>
      <vt:lpstr>Aptos Display</vt:lpstr>
      <vt:lpstr>Arial</vt:lpstr>
      <vt:lpstr>Calibri</vt:lpstr>
      <vt:lpstr>Calibri Light</vt:lpstr>
      <vt:lpstr>Franklin Gothic Book</vt:lpstr>
      <vt:lpstr>Franklin Gothic Demi</vt:lpstr>
      <vt:lpstr>Wingdings</vt:lpstr>
      <vt:lpstr>Custom Design</vt:lpstr>
      <vt:lpstr>Office Theme</vt:lpstr>
      <vt:lpstr>1_Office Theme</vt:lpstr>
      <vt:lpstr>Call for Projects</vt:lpstr>
      <vt:lpstr>PowerPoint Presentation</vt:lpstr>
      <vt:lpstr>The Award</vt:lpstr>
      <vt:lpstr> Collaborative Research Excellence</vt:lpstr>
      <vt:lpstr>PowerPoint Presentation</vt:lpstr>
      <vt:lpstr>Governance &amp; Management</vt:lpstr>
      <vt:lpstr>Governance &amp; Management</vt:lpstr>
      <vt:lpstr>Governance &amp; Management</vt:lpstr>
      <vt:lpstr>PowerPoint Presentation</vt:lpstr>
      <vt:lpstr>PowerPoint Presentation</vt:lpstr>
      <vt:lpstr>PowerPoint Presentation</vt:lpstr>
      <vt:lpstr>Governance &amp; Management</vt:lpstr>
      <vt:lpstr>Governance &amp; Management</vt:lpstr>
      <vt:lpstr>Governance &amp; Management</vt:lpstr>
      <vt:lpstr>Governance &amp; Management</vt:lpstr>
      <vt:lpstr>Governance &amp; Management</vt:lpstr>
      <vt:lpstr>Governance &amp; Management</vt:lpstr>
      <vt:lpstr>PowerPoint Presentation</vt:lpstr>
      <vt:lpstr>PowerPoint Presentation</vt:lpstr>
      <vt:lpstr>PowerPoint Presentation</vt:lpstr>
      <vt:lpstr>Attracting Applications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projects 2021-22</dc:title>
  <dc:creator>Madeline McLeod</dc:creator>
  <cp:lastModifiedBy>Erica Lewis</cp:lastModifiedBy>
  <cp:revision>472</cp:revision>
  <dcterms:created xsi:type="dcterms:W3CDTF">2020-04-22T10:18:42Z</dcterms:created>
  <dcterms:modified xsi:type="dcterms:W3CDTF">2025-05-19T13:46:28Z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0x0101001A3FAD3EBE18FF4C97077D78FC73A339</vt:lpwstr>
  </property>
  <property fmtid="{D5CDD505-2E9C-101B-9397-08002B2CF9AE}" pid="3" name="MediaServiceImageTags">
    <vt:lpwstr/>
  </property>
</Properties>
</file>